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8"/>
  </p:notesMasterIdLst>
  <p:sldIdLst>
    <p:sldId id="256" r:id="rId2"/>
    <p:sldId id="257" r:id="rId3"/>
    <p:sldId id="312" r:id="rId4"/>
    <p:sldId id="313" r:id="rId5"/>
    <p:sldId id="314" r:id="rId6"/>
    <p:sldId id="315" r:id="rId7"/>
    <p:sldId id="316" r:id="rId8"/>
    <p:sldId id="319" r:id="rId9"/>
    <p:sldId id="320" r:id="rId10"/>
    <p:sldId id="321" r:id="rId11"/>
    <p:sldId id="322" r:id="rId12"/>
    <p:sldId id="325" r:id="rId13"/>
    <p:sldId id="326" r:id="rId14"/>
    <p:sldId id="327" r:id="rId15"/>
    <p:sldId id="328" r:id="rId16"/>
    <p:sldId id="329" r:id="rId17"/>
    <p:sldId id="330" r:id="rId18"/>
    <p:sldId id="331" r:id="rId19"/>
    <p:sldId id="335" r:id="rId20"/>
    <p:sldId id="336" r:id="rId21"/>
    <p:sldId id="337" r:id="rId22"/>
    <p:sldId id="338" r:id="rId23"/>
    <p:sldId id="323" r:id="rId24"/>
    <p:sldId id="324" r:id="rId25"/>
    <p:sldId id="285" r:id="rId26"/>
    <p:sldId id="310" r:id="rId27"/>
  </p:sldIdLst>
  <p:sldSz cx="9144000" cy="6858000" type="screen4x3"/>
  <p:notesSz cx="6858000" cy="19335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ở đầu" id="{8CE908CA-EB9B-4EB3-B076-7B3C6501AD3B}">
          <p14:sldIdLst>
            <p14:sldId id="256"/>
            <p14:sldId id="257"/>
          </p14:sldIdLst>
        </p14:section>
        <p14:section name="Giới thiệu" id="{C9580581-9F90-4E37-9560-F7F84D57FCDC}">
          <p14:sldIdLst>
            <p14:sldId id="312"/>
            <p14:sldId id="313"/>
            <p14:sldId id="314"/>
            <p14:sldId id="315"/>
            <p14:sldId id="316"/>
            <p14:sldId id="319"/>
            <p14:sldId id="320"/>
            <p14:sldId id="321"/>
          </p14:sldIdLst>
        </p14:section>
        <p14:section name="Xây dựng ứng dụng" id="{DC9562BD-E010-415E-9928-47DD3BBF4950}">
          <p14:sldIdLst>
            <p14:sldId id="322"/>
            <p14:sldId id="325"/>
            <p14:sldId id="326"/>
            <p14:sldId id="327"/>
            <p14:sldId id="328"/>
            <p14:sldId id="329"/>
            <p14:sldId id="330"/>
            <p14:sldId id="331"/>
            <p14:sldId id="335"/>
            <p14:sldId id="336"/>
            <p14:sldId id="337"/>
            <p14:sldId id="338"/>
          </p14:sldIdLst>
        </p14:section>
        <p14:section name="Tổng kết" id="{1A3D3CD7-3586-4DF8-9E2B-AE21E8231953}">
          <p14:sldIdLst>
            <p14:sldId id="323"/>
            <p14:sldId id="324"/>
            <p14:sldId id="285"/>
            <p14:sldId id="310"/>
          </p14:sldIdLst>
        </p14:section>
      </p14:sectionLst>
    </p:ex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hpzxVY0ZvBQ8+ii6h05KVW7sJM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5CB78-08D1-4845-A321-A95EA17FEEB7}" v="391" dt="2020-01-11T07:17:30.180"/>
    <p1510:client id="{A1E2A100-4D8D-9DC8-06EA-2AF1DEBF58C1}" v="4" dt="2020-01-08T11:33:31.705"/>
    <p1510:client id="{A27E4090-2E6C-581F-384E-EA173153E26E}" v="289" dt="2020-01-11T10:40:34.866"/>
    <p1510:client id="{DE53AED0-CC53-D629-99E6-67E59BA3D657}" v="165" dt="2020-01-10T11:17:11.121"/>
    <p1510:client id="{F1962E45-364D-C00B-CD36-EA13BE2DB5E4}" v="395" dt="2020-01-09T12:32:19.376"/>
    <p1510:client id="{F4DA540B-6C8D-97F7-7A23-ECA41FDFD604}" v="300" dt="2020-01-12T10:46:16.610"/>
  </p1510:revLst>
</p1510:revInfo>
</file>

<file path=ppt/tableStyles.xml><?xml version="1.0" encoding="utf-8"?>
<a:tblStyleLst xmlns:a="http://schemas.openxmlformats.org/drawingml/2006/main" def="{8C897581-B91D-47FB-9329-209D09589938}">
  <a:tblStyle styleId="{8C897581-B91D-47FB-9329-209D0958993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26" autoAdjust="0"/>
  </p:normalViewPr>
  <p:slideViewPr>
    <p:cSldViewPr snapToGrid="0">
      <p:cViewPr>
        <p:scale>
          <a:sx n="75" d="100"/>
          <a:sy n="75" d="100"/>
        </p:scale>
        <p:origin x="199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smtClean="0">
                <a:solidFill>
                  <a:schemeClr val="dk1"/>
                </a:solidFill>
                <a:effectLst/>
                <a:latin typeface="Calibri"/>
                <a:ea typeface="Calibri"/>
                <a:cs typeface="Calibri"/>
                <a:sym typeface="Calibri"/>
              </a:rPr>
              <a:t>Camera và các cảm biến sẽ thu nhập các tín hiệu từ môi trường xung quanh </a:t>
            </a:r>
          </a:p>
          <a:p>
            <a:r>
              <a:rPr lang="en-US" sz="1200" b="0" i="0" u="none" strike="noStrike" cap="none" smtClean="0">
                <a:solidFill>
                  <a:schemeClr val="dk1"/>
                </a:solidFill>
                <a:effectLst/>
                <a:latin typeface="Calibri"/>
                <a:ea typeface="Calibri"/>
                <a:cs typeface="Calibri"/>
                <a:sym typeface="Calibri"/>
              </a:rPr>
              <a:t>rồi gửi đến bộ xử lý để tính toán được môi trường xung quanh người đeo,</a:t>
            </a:r>
          </a:p>
          <a:p>
            <a:r>
              <a:rPr lang="en-US" sz="1200" b="0" i="0" u="none" strike="noStrike" cap="none" smtClean="0">
                <a:solidFill>
                  <a:schemeClr val="dk1"/>
                </a:solidFill>
                <a:effectLst/>
                <a:latin typeface="Calibri"/>
                <a:ea typeface="Calibri"/>
                <a:cs typeface="Calibri"/>
                <a:sym typeface="Calibri"/>
              </a:rPr>
              <a:t>từ đó có thể bao phủ một lớp kỹ thuật số lên trên các vật thể ở thế giới thực thông qua màn hình hiển thị. </a:t>
            </a:r>
          </a:p>
          <a:p>
            <a:endParaRPr lang="en-US" sz="1200" b="0" i="0" u="none" strike="noStrike" cap="none" smtClean="0">
              <a:solidFill>
                <a:schemeClr val="dk1"/>
              </a:solidFill>
              <a:effectLst/>
              <a:latin typeface="Calibri"/>
              <a:ea typeface="Calibri"/>
              <a:cs typeface="Calibri"/>
              <a:sym typeface="Calibri"/>
            </a:endParaRPr>
          </a:p>
          <a:p>
            <a:r>
              <a:rPr lang="en-US" sz="1200" b="0" i="0" u="none" strike="noStrike" cap="none" smtClean="0">
                <a:solidFill>
                  <a:schemeClr val="dk1"/>
                </a:solidFill>
                <a:effectLst/>
                <a:latin typeface="Calibri"/>
                <a:ea typeface="Calibri"/>
                <a:cs typeface="Calibri"/>
                <a:sym typeface="Calibri"/>
              </a:rPr>
              <a:t>Người dùng có thể tương tác được với các vật thể kỹ thuật số đó thông qua các đầu vào, </a:t>
            </a:r>
          </a:p>
          <a:p>
            <a:r>
              <a:rPr lang="en-US" sz="1200" b="0" i="0" u="none" strike="noStrike" cap="none" smtClean="0">
                <a:solidFill>
                  <a:schemeClr val="dk1"/>
                </a:solidFill>
                <a:effectLst/>
                <a:latin typeface="Calibri"/>
                <a:ea typeface="Calibri"/>
                <a:cs typeface="Calibri"/>
                <a:sym typeface="Calibri"/>
              </a:rPr>
              <a:t>với</a:t>
            </a:r>
            <a:r>
              <a:rPr lang="en-US" sz="1200" b="0" i="0" u="none" strike="noStrike" cap="none" baseline="0" smtClean="0">
                <a:solidFill>
                  <a:schemeClr val="dk1"/>
                </a:solidFill>
                <a:effectLst/>
                <a:latin typeface="Calibri"/>
                <a:ea typeface="Calibri"/>
                <a:cs typeface="Calibri"/>
                <a:sym typeface="Calibri"/>
              </a:rPr>
              <a:t> VR sẽ là các tay cầm, nút bấm</a:t>
            </a:r>
            <a:endParaRPr lang="en-US" sz="1200" b="0" i="0" u="none" strike="noStrike" cap="none" smtClean="0">
              <a:solidFill>
                <a:schemeClr val="dk1"/>
              </a:solidFill>
              <a:effectLst/>
              <a:latin typeface="Calibri"/>
              <a:ea typeface="Calibri"/>
              <a:cs typeface="Calibri"/>
              <a:sym typeface="Calibri"/>
            </a:endParaRPr>
          </a:p>
          <a:p>
            <a:r>
              <a:rPr lang="en-US" sz="1200" b="0" i="0" u="none" strike="noStrike" cap="none" smtClean="0">
                <a:solidFill>
                  <a:schemeClr val="dk1"/>
                </a:solidFill>
                <a:effectLst/>
                <a:latin typeface="Calibri"/>
                <a:ea typeface="Calibri"/>
                <a:cs typeface="Calibri"/>
                <a:sym typeface="Calibri"/>
              </a:rPr>
              <a:t>với AR sẽ là màn hình của thiết bị, </a:t>
            </a:r>
          </a:p>
          <a:p>
            <a:r>
              <a:rPr lang="en-US" sz="1200" b="0" i="0" u="none" strike="noStrike" cap="none" smtClean="0">
                <a:solidFill>
                  <a:schemeClr val="dk1"/>
                </a:solidFill>
                <a:effectLst/>
                <a:latin typeface="Calibri"/>
                <a:ea typeface="Calibri"/>
                <a:cs typeface="Calibri"/>
                <a:sym typeface="Calibri"/>
              </a:rPr>
              <a:t>với MR sẽ là thông qua cử chỉ, giọng nói cũng như ánh mắt của người dùng mà các cảm biến sẽ chuyển thành các đầu vào tương ứng.</a:t>
            </a:r>
            <a:endParaRPr lang="en-US" sz="1200" b="0" i="0" u="none" strike="noStrike" cap="none">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357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cap="none">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6226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smtClean="0">
                <a:solidFill>
                  <a:schemeClr val="dk1"/>
                </a:solidFill>
                <a:effectLst/>
                <a:latin typeface="Calibri"/>
                <a:ea typeface="Calibri"/>
                <a:cs typeface="Calibri"/>
                <a:sym typeface="Calibri"/>
              </a:rPr>
              <a:t>Có khá nhiều framework hỗ trợ phát triển các công nghệ thực tại mở rộng hỗ trợ đa nền tảng như Unity Engine, Unreal Engine, 3ds Max,… </a:t>
            </a: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smtClean="0">
                <a:solidFill>
                  <a:schemeClr val="dk1"/>
                </a:solidFill>
                <a:effectLst/>
                <a:latin typeface="Calibri"/>
                <a:ea typeface="Calibri"/>
                <a:cs typeface="Calibri"/>
                <a:sym typeface="Calibri"/>
              </a:rPr>
              <a:t>Nhưng phù hợp nhất cũng như để tối ưu thời gian phát triển, tính đơn giản, linh hoạt trong lập trình, tác giả đã chọn sử dụng Unity Engine với ngôn ngữ lập trình C#.</a:t>
            </a:r>
          </a:p>
          <a:p>
            <a:endParaRPr lang="en-US" sz="1200" b="0" i="0" u="none" strike="noStrike" cap="none">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3224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Biểu đồ usecase của app có các thành phần như sau:</a:t>
            </a:r>
          </a:p>
          <a:p>
            <a:pPr marL="628650" lvl="1" indent="-171450">
              <a:buFontTx/>
              <a:buChar char="-"/>
            </a:pPr>
            <a:r>
              <a:rPr lang="en-US" smtClean="0"/>
              <a:t>Đăng</a:t>
            </a:r>
            <a:r>
              <a:rPr lang="en-US" baseline="0" smtClean="0"/>
              <a:t> nhập</a:t>
            </a:r>
            <a:r>
              <a:rPr lang="en-US" smtClean="0"/>
              <a:t>: user</a:t>
            </a:r>
            <a:r>
              <a:rPr lang="en-US" baseline="0" smtClean="0"/>
              <a:t> đăng nhập vào màn hình chính sử dụng userId phù hợp</a:t>
            </a:r>
            <a:r>
              <a:rPr lang="en-US" smtClean="0"/>
              <a:t>.</a:t>
            </a:r>
          </a:p>
          <a:p>
            <a:pPr marL="628650" lvl="1" indent="-171450">
              <a:buFontTx/>
              <a:buChar char="-"/>
            </a:pPr>
            <a:r>
              <a:rPr lang="en-US" smtClean="0"/>
              <a:t>Quản</a:t>
            </a:r>
            <a:r>
              <a:rPr lang="en-US" baseline="0" smtClean="0"/>
              <a:t> lý gói nội thất: quản lý các gói nội thất đã tải về</a:t>
            </a:r>
            <a:r>
              <a:rPr lang="en-US" smtClean="0"/>
              <a:t>.</a:t>
            </a:r>
          </a:p>
          <a:p>
            <a:pPr marL="628650" lvl="1" indent="-171450">
              <a:buFontTx/>
              <a:buChar char="-"/>
            </a:pPr>
            <a:r>
              <a:rPr lang="en-US" smtClean="0"/>
              <a:t>Thiết</a:t>
            </a:r>
            <a:r>
              <a:rPr lang="en-US" baseline="0" smtClean="0"/>
              <a:t> kế nội thất: .Tương tác với các đồ nội thất (thêm/sửa/xoá). Sửa bao gồm: di chuyển/xoay/thu phóng</a:t>
            </a:r>
            <a:endParaRPr lang="en-US" smtClean="0"/>
          </a:p>
          <a:p>
            <a:pPr marL="628650" lvl="1" indent="-171450">
              <a:buFontTx/>
              <a:buChar char="-"/>
            </a:pPr>
            <a:r>
              <a:rPr lang="en-US" smtClean="0"/>
              <a:t>Lưu</a:t>
            </a:r>
            <a:r>
              <a:rPr lang="en-US" baseline="0" smtClean="0"/>
              <a:t> kết quả</a:t>
            </a:r>
            <a:r>
              <a:rPr lang="en-US" smtClean="0"/>
              <a:t>:</a:t>
            </a:r>
            <a:r>
              <a:rPr lang="en-US" baseline="0" smtClean="0"/>
              <a:t> Lưu lại thông tin chỉnh sửa dưới dạng file json up lên CSDL</a:t>
            </a:r>
            <a:r>
              <a:rPr lang="en-US" smtClean="0"/>
              <a: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6972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cap="none">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7763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cap="none">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0168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smtClean="0">
                <a:solidFill>
                  <a:schemeClr val="dk1"/>
                </a:solidFill>
                <a:effectLst/>
                <a:latin typeface="Calibri"/>
                <a:ea typeface="Calibri"/>
                <a:cs typeface="Calibri"/>
                <a:sym typeface="Calibri"/>
              </a:rPr>
              <a:t>Từ phần mềm thiết kế (ví dụ như Autocad, Blender,…), người thiết kế có thể tạo nên mô hình nội thất mong muốn</a:t>
            </a:r>
          </a:p>
          <a:p>
            <a:r>
              <a:rPr lang="en-US" sz="1200" b="0" i="0" u="none" strike="noStrike" cap="none" smtClean="0">
                <a:solidFill>
                  <a:schemeClr val="dk1"/>
                </a:solidFill>
                <a:effectLst/>
                <a:latin typeface="Calibri"/>
                <a:ea typeface="Calibri"/>
                <a:cs typeface="Calibri"/>
                <a:sym typeface="Calibri"/>
              </a:rPr>
              <a:t>Sau đó họ chỉ cần xuất các file nội thất ra định dạng Unity Editor có thể đọc được, ở đây tác giả chọn định dạng FBX.</a:t>
            </a:r>
          </a:p>
          <a:p>
            <a:r>
              <a:rPr lang="en-US" sz="1200" b="0" i="0" u="none" strike="noStrike" cap="none" smtClean="0">
                <a:solidFill>
                  <a:schemeClr val="dk1"/>
                </a:solidFill>
                <a:effectLst/>
                <a:latin typeface="Calibri"/>
                <a:ea typeface="Calibri"/>
                <a:cs typeface="Calibri"/>
                <a:sym typeface="Calibri"/>
              </a:rPr>
              <a:t>Unity Editor sẽ đọc các file FBX chứa mô hình nội thất này, tác giả chỉ cần kéo thả vào trong Scene View để tạo thành một game object có cấu trúc tương tự với file thiết kế được tạo trong Blender.</a:t>
            </a:r>
          </a:p>
          <a:p>
            <a:r>
              <a:rPr lang="en-US" sz="1200" b="0" i="0" u="none" strike="noStrike" cap="none" smtClean="0">
                <a:solidFill>
                  <a:schemeClr val="dk1"/>
                </a:solidFill>
                <a:effectLst/>
                <a:latin typeface="Calibri"/>
                <a:ea typeface="Calibri"/>
                <a:cs typeface="Calibri"/>
                <a:sym typeface="Calibri"/>
              </a:rPr>
              <a:t>Để có thể quản lý mô hình dễ dàng, cũng như có thể thêm các tương tác đặc biệt sau này, tác giả sẽ cho game object này là con của 1 game object với tên là id của đồ nội thất và lưu game object này thành 1 prefab.</a:t>
            </a:r>
          </a:p>
          <a:p>
            <a:r>
              <a:rPr lang="en-US" sz="1200" b="0" i="0" u="none" strike="noStrike" cap="none" smtClean="0">
                <a:solidFill>
                  <a:schemeClr val="dk1"/>
                </a:solidFill>
                <a:effectLst/>
                <a:latin typeface="Calibri"/>
                <a:ea typeface="Calibri"/>
                <a:cs typeface="Calibri"/>
                <a:sym typeface="Calibri"/>
              </a:rPr>
              <a:t>Các prefab cùng với 1 file cấu hình chứa thông tin cần thiết sẽ được đóng gói thành 1 asset bundle. Tuy nhiên việc tạo nên asset bundle chỉ có thể thực hiện được với Unity Editor. </a:t>
            </a: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smtClean="0">
                <a:solidFill>
                  <a:schemeClr val="dk1"/>
                </a:solidFill>
                <a:effectLst/>
                <a:latin typeface="Calibri"/>
                <a:ea typeface="Calibri"/>
                <a:cs typeface="Calibri"/>
                <a:sym typeface="Calibri"/>
              </a:rPr>
              <a:t>Trong gói asset bundle của chương trình sẽ là file config.json cùng với các file prefab mang id của đồ nội thất, trong file config chứa các trường thông tin của đồ nội thất để chương trình khi đọc file config sẽ tự nạp vào.</a:t>
            </a:r>
          </a:p>
          <a:p>
            <a:endParaRPr lang="en-US" sz="1200" b="0" i="0" u="none" strike="noStrike" cap="none" smtClean="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9005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cap="none">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7101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smtClean="0">
                <a:solidFill>
                  <a:srgbClr val="3498DB"/>
                </a:solidFill>
              </a:rPr>
              <a:t>Vấn đề:</a:t>
            </a:r>
          </a:p>
          <a:p>
            <a:pPr marL="285750" indent="-285750">
              <a:buFont typeface="Arial" panose="020B0604020202020204" pitchFamily="34" charset="0"/>
              <a:buChar char="•"/>
            </a:pPr>
            <a:r>
              <a:rPr lang="en-US" sz="1200" smtClean="0"/>
              <a:t>Cần dễ mở rộng</a:t>
            </a:r>
          </a:p>
          <a:p>
            <a:pPr marL="285750" indent="-285750">
              <a:buFont typeface="Arial" panose="020B0604020202020204" pitchFamily="34" charset="0"/>
              <a:buChar char="•"/>
            </a:pPr>
            <a:r>
              <a:rPr lang="en-US" sz="1200" smtClean="0"/>
              <a:t>Một số thành phần chưa có</a:t>
            </a:r>
          </a:p>
          <a:p>
            <a:r>
              <a:rPr lang="en-US" sz="1200" b="1" smtClean="0">
                <a:solidFill>
                  <a:srgbClr val="3498DB"/>
                </a:solidFill>
              </a:rPr>
              <a:t>Giải pháp:</a:t>
            </a:r>
          </a:p>
          <a:p>
            <a:pPr marL="285750" indent="-285750">
              <a:buFont typeface="Arial" panose="020B0604020202020204" pitchFamily="34" charset="0"/>
              <a:buChar char="•"/>
            </a:pPr>
            <a:r>
              <a:rPr lang="en-US" sz="1200" smtClean="0"/>
              <a:t>Dựa trên một lớp cơ sở</a:t>
            </a:r>
          </a:p>
          <a:p>
            <a:pPr marL="285750" indent="-285750">
              <a:buFont typeface="Arial" panose="020B0604020202020204" pitchFamily="34" charset="0"/>
              <a:buChar char="•"/>
            </a:pPr>
            <a:r>
              <a:rPr lang="en-US" sz="1200" smtClean="0"/>
              <a:t>Tự tạo thành phần còn thiếu</a:t>
            </a:r>
          </a:p>
          <a:p>
            <a:endParaRPr lang="en-US" sz="1200" b="0" i="0" u="none" strike="noStrike" cap="none">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1202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smtClean="0">
                <a:solidFill>
                  <a:schemeClr val="dk1"/>
                </a:solidFill>
                <a:effectLst/>
                <a:latin typeface="Calibri"/>
                <a:ea typeface="Calibri"/>
                <a:cs typeface="Calibri"/>
                <a:sym typeface="Calibri"/>
              </a:rPr>
              <a:t>Về giao diện: </a:t>
            </a:r>
          </a:p>
          <a:p>
            <a:r>
              <a:rPr lang="en-US" sz="1200" b="0" i="0" u="none" strike="noStrike" cap="none" smtClean="0">
                <a:solidFill>
                  <a:schemeClr val="dk1"/>
                </a:solidFill>
                <a:effectLst/>
                <a:latin typeface="Calibri"/>
                <a:ea typeface="Calibri"/>
                <a:cs typeface="Calibri"/>
                <a:sym typeface="Calibri"/>
              </a:rPr>
              <a:t>Trong một số thao tác chuyển đổi, hình ảnh chuyển đổi vẫn chưa được mượt mà, </a:t>
            </a:r>
          </a:p>
          <a:p>
            <a:r>
              <a:rPr lang="en-US" sz="1200" b="0" i="0" u="none" strike="noStrike" cap="none" smtClean="0">
                <a:solidFill>
                  <a:schemeClr val="dk1"/>
                </a:solidFill>
                <a:effectLst/>
                <a:latin typeface="Calibri"/>
                <a:ea typeface="Calibri"/>
                <a:cs typeface="Calibri"/>
                <a:sym typeface="Calibri"/>
              </a:rPr>
              <a:t>hình dạng nút bấm còn thô sơ, chưa chăm chút. </a:t>
            </a:r>
          </a:p>
          <a:p>
            <a:r>
              <a:rPr lang="en-US" sz="1200" b="0" i="0" u="none" strike="noStrike" cap="none" smtClean="0">
                <a:solidFill>
                  <a:schemeClr val="dk1"/>
                </a:solidFill>
                <a:effectLst/>
                <a:latin typeface="Calibri"/>
                <a:ea typeface="Calibri"/>
                <a:cs typeface="Calibri"/>
                <a:sym typeface="Calibri"/>
              </a:rPr>
              <a:t>Có cảm giác AR chưa được chân thực lắm.</a:t>
            </a:r>
          </a:p>
          <a:p>
            <a:endParaRPr lang="en-US" sz="1200" b="0" i="0" u="none" strike="noStrike" cap="none" smtClean="0">
              <a:solidFill>
                <a:schemeClr val="dk1"/>
              </a:solidFill>
              <a:effectLst/>
              <a:latin typeface="Calibri"/>
              <a:ea typeface="Calibri"/>
              <a:cs typeface="Calibri"/>
              <a:sym typeface="Calibri"/>
            </a:endParaRPr>
          </a:p>
          <a:p>
            <a:r>
              <a:rPr lang="en-US" sz="1200" b="0" i="0" u="none" strike="noStrike" cap="none" smtClean="0">
                <a:solidFill>
                  <a:schemeClr val="dk1"/>
                </a:solidFill>
                <a:effectLst/>
                <a:latin typeface="Calibri"/>
                <a:ea typeface="Calibri"/>
                <a:cs typeface="Calibri"/>
                <a:sym typeface="Calibri"/>
              </a:rPr>
              <a:t>Về cơ sở dữ liệu: Tuy lượng dữ liệu sinh ra một lần rất nhỏ nhưng về lâu dài (có thể 10 – 15 năm sau)</a:t>
            </a:r>
          </a:p>
          <a:p>
            <a:r>
              <a:rPr lang="en-US" sz="1200" b="0" i="0" u="none" strike="noStrike" cap="none" smtClean="0">
                <a:solidFill>
                  <a:schemeClr val="dk1"/>
                </a:solidFill>
                <a:effectLst/>
                <a:latin typeface="Calibri"/>
                <a:ea typeface="Calibri"/>
                <a:cs typeface="Calibri"/>
                <a:sym typeface="Calibri"/>
              </a:rPr>
              <a:t>lượng dữ liệu trở nên nhiều hơn có thể làm cho các câu lệnh truy vấn trở nên khó khăn..</a:t>
            </a:r>
          </a:p>
          <a:p>
            <a:endParaRPr lang="en-US" sz="1200" b="0" i="0" u="none" strike="noStrike" cap="none" smtClean="0">
              <a:solidFill>
                <a:schemeClr val="dk1"/>
              </a:solidFill>
              <a:effectLst/>
              <a:latin typeface="Calibri"/>
              <a:ea typeface="Calibri"/>
              <a:cs typeface="Calibri"/>
              <a:sym typeface="Calibri"/>
            </a:endParaRPr>
          </a:p>
          <a:p>
            <a:r>
              <a:rPr lang="en-US" sz="1200" b="0" i="0" u="none" strike="noStrike" cap="none" smtClean="0">
                <a:solidFill>
                  <a:schemeClr val="dk1"/>
                </a:solidFill>
                <a:effectLst/>
                <a:latin typeface="Calibri"/>
                <a:ea typeface="Calibri"/>
                <a:cs typeface="Calibri"/>
                <a:sym typeface="Calibri"/>
              </a:rPr>
              <a:t>Về phân quyền người dùng:</a:t>
            </a:r>
          </a:p>
          <a:p>
            <a:r>
              <a:rPr lang="en-US" sz="1200" b="0" i="0" u="none" strike="noStrike" cap="none" smtClean="0">
                <a:solidFill>
                  <a:schemeClr val="dk1"/>
                </a:solidFill>
                <a:effectLst/>
                <a:latin typeface="Calibri"/>
                <a:ea typeface="Calibri"/>
                <a:cs typeface="Calibri"/>
                <a:sym typeface="Calibri"/>
              </a:rPr>
              <a:t>Chưa có phân quyền người dùng, ai cũng có thể chỉnh sửa danh sách gói nội thất.</a:t>
            </a:r>
            <a:endParaRPr lang="en-US" sz="1200" b="0" i="0" u="none" strike="noStrike" cap="none">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431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smtClean="0"/>
              <a:t>Khắc phục những vấn đề đã nêu ở mục trên.</a:t>
            </a:r>
          </a:p>
          <a:p>
            <a:pPr lvl="0"/>
            <a:r>
              <a:rPr lang="en-US" sz="1200" smtClean="0"/>
              <a:t>Thêm tính năng undo/redo</a:t>
            </a:r>
          </a:p>
          <a:p>
            <a:pPr lvl="0"/>
            <a:r>
              <a:rPr lang="en-US" sz="1200" smtClean="0"/>
              <a:t>Thêm các tính năng thống kê để đánh giá nhu cầu người dùng, từ đấy có các định hướng tốt hơn cho cả người mua lẫn người bán.</a:t>
            </a:r>
          </a:p>
          <a:p>
            <a:pPr lvl="0"/>
            <a:r>
              <a:rPr lang="en-US" sz="1200" smtClean="0"/>
              <a:t>Thêm tính năng tìm kiếm dựa theo loại nội thất</a:t>
            </a:r>
          </a:p>
          <a:p>
            <a:r>
              <a:rPr lang="en-US" sz="1200" smtClean="0"/>
              <a:t>Thêm tính năng cho phép tải cả những gói nội thất có định dạng khác.</a:t>
            </a:r>
            <a:endParaRPr lang="en-US" sz="2000" b="0" i="0" u="none" strike="noStrike" cap="none">
              <a:solidFill>
                <a:schemeClr val="dk1"/>
              </a:solidFill>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900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mtClean="0">
                <a:latin typeface="Arial"/>
                <a:ea typeface="Arial"/>
                <a:cs typeface="Arial"/>
                <a:sym typeface="Arial"/>
              </a:rPr>
              <a:t>Xã</a:t>
            </a:r>
            <a:r>
              <a:rPr lang="en-US" baseline="0" smtClean="0">
                <a:latin typeface="Arial"/>
                <a:ea typeface="Arial"/>
                <a:cs typeface="Arial"/>
                <a:sym typeface="Arial"/>
              </a:rPr>
              <a:t> </a:t>
            </a:r>
            <a:r>
              <a:rPr lang="en-US" baseline="0" smtClean="0">
                <a:latin typeface="Arial"/>
                <a:ea typeface="Arial"/>
                <a:cs typeface="Arial"/>
                <a:sym typeface="Arial"/>
              </a:rPr>
              <a:t>hội phát triển, quá trình đô thị hoá diễn ra mạnh mẽ</a:t>
            </a:r>
          </a:p>
          <a:p>
            <a:pPr marL="171450" lvl="0" indent="-171450" algn="l" rtl="0">
              <a:spcBef>
                <a:spcPts val="0"/>
              </a:spcBef>
              <a:spcAft>
                <a:spcPts val="0"/>
              </a:spcAft>
              <a:buFont typeface="Symbol" panose="05050102010706020507" pitchFamily="18" charset="2"/>
              <a:buChar char="Þ"/>
            </a:pPr>
            <a:r>
              <a:rPr lang="en-US" sz="1200" b="0" i="0" u="none" strike="noStrike" cap="none" smtClean="0">
                <a:solidFill>
                  <a:schemeClr val="dk1"/>
                </a:solidFill>
                <a:effectLst/>
                <a:latin typeface="Calibri"/>
                <a:ea typeface="Calibri"/>
                <a:cs typeface="Calibri"/>
                <a:sym typeface="Calibri"/>
              </a:rPr>
              <a:t>nguồn cầu căn hộ ở các thành phố lớn cũng tăng theo</a:t>
            </a:r>
          </a:p>
          <a:p>
            <a:pPr marL="171450" lvl="0" indent="-171450" algn="l" rtl="0">
              <a:spcBef>
                <a:spcPts val="0"/>
              </a:spcBef>
              <a:spcAft>
                <a:spcPts val="0"/>
              </a:spcAft>
              <a:buFont typeface="Symbol" panose="05050102010706020507" pitchFamily="18" charset="2"/>
              <a:buChar char="Þ"/>
            </a:pPr>
            <a:r>
              <a:rPr lang="en-US" sz="1200" b="0" i="0" u="none" strike="noStrike" cap="none" smtClean="0">
                <a:solidFill>
                  <a:schemeClr val="dk1"/>
                </a:solidFill>
                <a:effectLst/>
                <a:latin typeface="Calibri"/>
                <a:ea typeface="Calibri"/>
                <a:cs typeface="Calibri"/>
                <a:sym typeface="Calibri"/>
              </a:rPr>
              <a:t>con người còn muốn được hưởng thụ chất lượng nhiều và cao hơn từ cuộc sống, chính vì lí do đó mà các nhu cầu về nội thất cũng tăng </a:t>
            </a:r>
            <a:r>
              <a:rPr lang="en-US" sz="1200" b="0" i="0" u="none" strike="noStrike" cap="none" smtClean="0">
                <a:solidFill>
                  <a:schemeClr val="dk1"/>
                </a:solidFill>
                <a:effectLst/>
                <a:latin typeface="Calibri"/>
                <a:ea typeface="Calibri"/>
                <a:cs typeface="Calibri"/>
                <a:sym typeface="Calibri"/>
              </a:rPr>
              <a:t>cao</a:t>
            </a:r>
          </a:p>
          <a:p>
            <a:pPr marL="0" lvl="0" indent="0" algn="l" rtl="0">
              <a:spcBef>
                <a:spcPts val="0"/>
              </a:spcBef>
              <a:spcAft>
                <a:spcPts val="0"/>
              </a:spcAft>
              <a:buFont typeface="Symbol" panose="05050102010706020507" pitchFamily="18" charset="2"/>
              <a:buNone/>
            </a:pPr>
            <a:endParaRPr lang="en-US" smtClean="0"/>
          </a:p>
          <a:p>
            <a:pPr marL="0" lvl="0" indent="0" algn="l" rtl="0">
              <a:spcBef>
                <a:spcPts val="0"/>
              </a:spcBef>
              <a:spcAft>
                <a:spcPts val="0"/>
              </a:spcAft>
              <a:buFont typeface="Symbol" panose="05050102010706020507" pitchFamily="18" charset="2"/>
              <a:buNone/>
            </a:pPr>
            <a:r>
              <a:rPr lang="vi-VN" smtClean="0"/>
              <a:t>Hiện tại: xây dựng mô hình 3D của cả căn phòng + các nội thất bên trong --&gt; Mọi thứ đều là mô hình máy tính</a:t>
            </a:r>
            <a:endParaRPr lang="en-US" smtClean="0"/>
          </a:p>
          <a:p>
            <a:pPr marL="0" lvl="0" indent="0" algn="l" rtl="0">
              <a:spcBef>
                <a:spcPts val="0"/>
              </a:spcBef>
              <a:spcAft>
                <a:spcPts val="0"/>
              </a:spcAft>
              <a:buFont typeface="Symbol" panose="05050102010706020507" pitchFamily="18" charset="2"/>
              <a:buNone/>
            </a:pPr>
            <a:endParaRPr lang="en-US" smtClean="0"/>
          </a:p>
          <a:p>
            <a:pPr marL="0" lvl="0" indent="0" algn="l" rtl="0">
              <a:spcBef>
                <a:spcPts val="0"/>
              </a:spcBef>
              <a:spcAft>
                <a:spcPts val="0"/>
              </a:spcAft>
              <a:buFont typeface="Symbol" panose="05050102010706020507" pitchFamily="18" charset="2"/>
              <a:buNone/>
            </a:pPr>
            <a:r>
              <a:rPr lang="vi-VN" smtClean="0"/>
              <a:t>Mục tiêu: áp dụng AR. Căn phòng là thật + nội thất là ảo --&gt; Chân thực hơn. --&gt; Mixed reality</a:t>
            </a:r>
          </a:p>
          <a:p>
            <a:pPr marL="0" lvl="0" indent="0" algn="l" rtl="0">
              <a:spcBef>
                <a:spcPts val="0"/>
              </a:spcBef>
              <a:spcAft>
                <a:spcPts val="0"/>
              </a:spcAft>
              <a:buFont typeface="Symbol" panose="05050102010706020507" pitchFamily="18" charset="2"/>
              <a:buNone/>
            </a:pPr>
            <a:endParaRPr dirty="0">
              <a:latin typeface="Arial"/>
              <a:ea typeface="Arial"/>
              <a:cs typeface="Arial"/>
              <a:sym typeface="Arial"/>
            </a:endParaRPr>
          </a:p>
        </p:txBody>
      </p:sp>
      <p:sp>
        <p:nvSpPr>
          <p:cNvPr id="101" name="Google Shape;10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986096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6399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mtClean="0"/>
              <a:t>Phần mềm tạo ra một thế giới ảo được trải nghiệm bởi những người dùng đeo thiết bị phần cứng đặc biệt như kính bảo hộ, tai nghe và găng tay. </a:t>
            </a:r>
            <a:endParaRPr lang="en-US" smtClean="0"/>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mtClean="0"/>
              <a:t>Qua đó, người dùng có thể xem và tương tác với thế giới ảo như</a:t>
            </a:r>
            <a:r>
              <a:rPr lang="en-US" baseline="0" smtClean="0"/>
              <a:t> </a:t>
            </a:r>
            <a:r>
              <a:rPr lang="vi-VN" smtClean="0"/>
              <a:t>thể từ bên trong.</a:t>
            </a:r>
            <a:endParaRPr lang="en-US" smtClean="0"/>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mtClean="0"/>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smtClean="0">
                <a:solidFill>
                  <a:schemeClr val="dk1"/>
                </a:solidFill>
                <a:effectLst/>
                <a:latin typeface="Calibri"/>
                <a:ea typeface="Calibri"/>
                <a:cs typeface="Calibri"/>
                <a:sym typeface="Calibri"/>
              </a:rPr>
              <a:t>Các ứng dụng đang phát triển là đào tạo các phi hành gia để du hành không gian, </a:t>
            </a: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smtClean="0">
                <a:solidFill>
                  <a:schemeClr val="dk1"/>
                </a:solidFill>
                <a:effectLst/>
                <a:latin typeface="Calibri"/>
                <a:ea typeface="Calibri"/>
                <a:cs typeface="Calibri"/>
                <a:sym typeface="Calibri"/>
              </a:rPr>
              <a:t>khám phá sự phức tạp của các vật thể thu nhỏ và cho phép sinh viên y khoa thực hành phẫu thuật trên các chủ đề do máy tính tạo ra.</a:t>
            </a:r>
            <a:endParaRPr lang="vi-VN" smtClean="0"/>
          </a:p>
          <a:p>
            <a:endParaRPr lang="vi-VN" smtClean="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3213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smtClean="0">
                <a:solidFill>
                  <a:schemeClr val="dk1"/>
                </a:solidFill>
                <a:effectLst/>
                <a:latin typeface="Calibri"/>
                <a:ea typeface="Calibri"/>
                <a:cs typeface="Calibri"/>
                <a:sym typeface="Calibri"/>
              </a:rPr>
              <a:t>Thông tin cảm quan được thể hiện cho người dùng có thể mang tính xây dựng (tức là thêm vào trong môi trường tự nhiên) hoặc phá hủy (tức là che lấp/xoá bỏ trong môi trường tự nhiên). </a:t>
            </a: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smtClean="0">
                <a:solidFill>
                  <a:schemeClr val="dk1"/>
                </a:solidFill>
                <a:effectLst/>
                <a:latin typeface="Calibri"/>
                <a:ea typeface="Calibri"/>
                <a:cs typeface="Calibri"/>
                <a:sym typeface="Calibri"/>
              </a:rPr>
              <a:t>Trải nghiệm này được đan xen một cách liền mạch với vật chất hiện hữu sao cho đối với môi trường thực tế nó được coi như là một khía cạnh nhập vai.</a:t>
            </a:r>
            <a:endParaRPr lang="vi-VN" smtClean="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100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a:lnSpc>
                <a:spcPct val="100000"/>
              </a:lnSpc>
              <a:buNone/>
            </a:pPr>
            <a:r>
              <a:rPr lang="vi-VN" sz="2800" b="0" i="0" u="none" strike="noStrike" cap="none" smtClean="0">
                <a:solidFill>
                  <a:schemeClr val="dk1"/>
                </a:solidFill>
                <a:latin typeface="Calibri"/>
                <a:ea typeface="Calibri"/>
                <a:cs typeface="Calibri"/>
                <a:sym typeface="Calibri"/>
              </a:rPr>
              <a:t>Thực tại hỗn hợp không chỉ diễn ra trong thế giới vật chất hay thế giới ảo, mà là sự kết hợp giữa thực tại và thực tại ảo</a:t>
            </a:r>
            <a:endParaRPr lang="en-US" sz="2800" b="0" i="0" u="none" strike="noStrike" cap="none" smtClean="0">
              <a:solidFill>
                <a:schemeClr val="dk1"/>
              </a:solidFill>
              <a:latin typeface="Calibri"/>
              <a:ea typeface="Calibri"/>
              <a:cs typeface="Calibri"/>
              <a:sym typeface="Calibri"/>
            </a:endParaRPr>
          </a:p>
          <a:p>
            <a:pPr marL="342900" lvl="1" indent="0">
              <a:lnSpc>
                <a:spcPct val="100000"/>
              </a:lnSpc>
              <a:buNone/>
            </a:pPr>
            <a:endParaRPr lang="en-US" sz="2800" b="0" i="0" u="none" strike="noStrike" cap="none" smtClean="0">
              <a:solidFill>
                <a:schemeClr val="dk1"/>
              </a:solidFill>
              <a:latin typeface="Calibri"/>
              <a:ea typeface="Calibri"/>
              <a:cs typeface="Calibri"/>
              <a:sym typeface="Calibri"/>
            </a:endParaRPr>
          </a:p>
          <a:p>
            <a:pPr marL="342900" lvl="1" indent="0">
              <a:lnSpc>
                <a:spcPct val="100000"/>
              </a:lnSpc>
              <a:buNone/>
            </a:pPr>
            <a:r>
              <a:rPr lang="en-US" sz="2800" b="0" i="0" u="none" strike="noStrike" cap="none" smtClean="0">
                <a:solidFill>
                  <a:schemeClr val="dk1"/>
                </a:solidFill>
                <a:latin typeface="Calibri"/>
                <a:ea typeface="Calibri"/>
                <a:cs typeface="Calibri"/>
                <a:sym typeface="Calibri"/>
              </a:rPr>
              <a:t>MR</a:t>
            </a:r>
            <a:r>
              <a:rPr lang="en-US" sz="2800" b="0" i="0" u="none" strike="noStrike" cap="none" baseline="0" smtClean="0">
                <a:solidFill>
                  <a:schemeClr val="dk1"/>
                </a:solidFill>
                <a:latin typeface="Calibri"/>
                <a:ea typeface="Calibri"/>
                <a:cs typeface="Calibri"/>
                <a:sym typeface="Calibri"/>
              </a:rPr>
              <a:t> là AR nhưng có thêm “trải nghiệm” giữa vật thật và vật ảo</a:t>
            </a:r>
            <a:endParaRPr lang="en-US" sz="2800" b="0" i="0" u="none" strike="noStrike" cap="none">
              <a:solidFill>
                <a:schemeClr val="dk1"/>
              </a:solidFill>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809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a:lnSpc>
                <a:spcPct val="100000"/>
              </a:lnSpc>
              <a:buNone/>
            </a:pPr>
            <a:r>
              <a:rPr lang="en-US" sz="2800" b="0" i="0" u="none" strike="noStrike" cap="none" smtClean="0">
                <a:solidFill>
                  <a:schemeClr val="dk1"/>
                </a:solidFill>
                <a:latin typeface="Calibri"/>
                <a:ea typeface="Calibri"/>
                <a:cs typeface="Calibri"/>
                <a:sym typeface="Calibri"/>
              </a:rPr>
              <a:t>Các thiết bị phần cứng rất đa dạng và phong phú:</a:t>
            </a:r>
          </a:p>
          <a:p>
            <a:pPr marL="342900" lvl="1" indent="0">
              <a:lnSpc>
                <a:spcPct val="100000"/>
              </a:lnSpc>
              <a:buFontTx/>
              <a:buNone/>
            </a:pPr>
            <a:r>
              <a:rPr lang="en-US" sz="2800" b="0" i="0" u="none" strike="noStrike" cap="none" smtClean="0">
                <a:solidFill>
                  <a:schemeClr val="dk1"/>
                </a:solidFill>
                <a:latin typeface="Calibri"/>
                <a:ea typeface="Calibri"/>
                <a:cs typeface="Calibri"/>
                <a:sym typeface="Calibri"/>
              </a:rPr>
              <a:t>- Có giá từ thấp -&gt; cao</a:t>
            </a:r>
          </a:p>
          <a:p>
            <a:pPr marL="342900" lvl="1" indent="0">
              <a:lnSpc>
                <a:spcPct val="100000"/>
              </a:lnSpc>
              <a:buFontTx/>
              <a:buNone/>
            </a:pPr>
            <a:r>
              <a:rPr lang="en-US" sz="2800" b="0" i="0" u="none" strike="noStrike" cap="none" smtClean="0">
                <a:solidFill>
                  <a:schemeClr val="dk1"/>
                </a:solidFill>
                <a:latin typeface="Calibri"/>
                <a:ea typeface="Calibri"/>
                <a:cs typeface="Calibri"/>
                <a:sym typeface="Calibri"/>
              </a:rPr>
              <a:t>- Có cấu tạo từ đơn giản -&gt; phức tạp</a:t>
            </a:r>
          </a:p>
          <a:p>
            <a:pPr marL="342900" lvl="1" indent="0">
              <a:lnSpc>
                <a:spcPct val="100000"/>
              </a:lnSpc>
              <a:buFontTx/>
              <a:buNone/>
            </a:pPr>
            <a:endParaRPr lang="en-US" sz="2800" b="0" i="0" u="none" strike="noStrike" cap="none" smtClean="0">
              <a:solidFill>
                <a:schemeClr val="dk1"/>
              </a:solidFill>
              <a:latin typeface="Calibri"/>
              <a:ea typeface="Calibri"/>
              <a:cs typeface="Calibri"/>
              <a:sym typeface="Calibri"/>
            </a:endParaRPr>
          </a:p>
          <a:p>
            <a:pPr marL="342900" lvl="1" indent="0">
              <a:lnSpc>
                <a:spcPct val="100000"/>
              </a:lnSpc>
              <a:buFontTx/>
              <a:buNone/>
            </a:pPr>
            <a:r>
              <a:rPr lang="en-US" sz="2800" b="0" i="0" u="none" strike="noStrike" cap="none" smtClean="0">
                <a:solidFill>
                  <a:schemeClr val="dk1"/>
                </a:solidFill>
                <a:latin typeface="Calibri"/>
                <a:ea typeface="Calibri"/>
                <a:cs typeface="Calibri"/>
                <a:sym typeface="Calibri"/>
              </a:rPr>
              <a:t>Có</a:t>
            </a:r>
            <a:r>
              <a:rPr lang="en-US" sz="2800" b="0" i="0" u="none" strike="noStrike" cap="none" baseline="0" smtClean="0">
                <a:solidFill>
                  <a:schemeClr val="dk1"/>
                </a:solidFill>
                <a:latin typeface="Calibri"/>
                <a:ea typeface="Calibri"/>
                <a:cs typeface="Calibri"/>
                <a:sym typeface="Calibri"/>
              </a:rPr>
              <a:t> thể chỉ là một tấm bìa, cái kính. Nhưng cũng có thể là một bộ HMD hầm hố hay một mặt kính gương trong suốt</a:t>
            </a:r>
          </a:p>
          <a:p>
            <a:pPr marL="342900" lvl="1" indent="0">
              <a:lnSpc>
                <a:spcPct val="100000"/>
              </a:lnSpc>
              <a:buFontTx/>
              <a:buNone/>
            </a:pPr>
            <a:endParaRPr lang="en-US" sz="2800" b="0" i="0" u="none" strike="noStrike" cap="none" baseline="0" smtClean="0">
              <a:solidFill>
                <a:schemeClr val="dk1"/>
              </a:solidFill>
              <a:latin typeface="Calibri"/>
              <a:ea typeface="Calibri"/>
              <a:cs typeface="Calibri"/>
              <a:sym typeface="Calibri"/>
            </a:endParaRPr>
          </a:p>
          <a:p>
            <a:r>
              <a:rPr lang="en-US" sz="1200" b="0" i="0" u="none" strike="noStrike" cap="none" smtClean="0">
                <a:solidFill>
                  <a:schemeClr val="dk1"/>
                </a:solidFill>
                <a:effectLst/>
                <a:latin typeface="Calibri"/>
                <a:ea typeface="Calibri"/>
                <a:cs typeface="Calibri"/>
                <a:sym typeface="Calibri"/>
              </a:rPr>
              <a:t>Với chiếc điện thoại thông minh, chỉ cần có những thành phần sau đã có thể trải nghiệm AR: CPU, camera,</a:t>
            </a:r>
            <a:r>
              <a:rPr lang="en-US" sz="1200" b="0" i="0" u="none" strike="noStrike" cap="none" baseline="0" smtClean="0">
                <a:solidFill>
                  <a:schemeClr val="dk1"/>
                </a:solidFill>
                <a:effectLst/>
                <a:latin typeface="Calibri"/>
                <a:ea typeface="Calibri"/>
                <a:cs typeface="Calibri"/>
                <a:sym typeface="Calibri"/>
              </a:rPr>
              <a:t> các cảm biến (con quay hổi chuyền, la bàn, etc)</a:t>
            </a:r>
            <a:endParaRPr lang="en-US" sz="1200" b="0" i="0" u="none" strike="noStrike" cap="none" smtClean="0">
              <a:solidFill>
                <a:schemeClr val="dk1"/>
              </a:solidFill>
              <a:effectLst/>
              <a:latin typeface="Calibri"/>
              <a:ea typeface="Calibri"/>
              <a:cs typeface="Calibri"/>
              <a:sym typeface="Calibri"/>
            </a:endParaRPr>
          </a:p>
          <a:p>
            <a:r>
              <a:rPr lang="en-US" sz="1200" b="0" i="0" u="none" strike="noStrike" cap="none" smtClean="0">
                <a:solidFill>
                  <a:schemeClr val="dk1"/>
                </a:solidFill>
                <a:effectLst/>
                <a:latin typeface="Calibri"/>
                <a:ea typeface="Calibri"/>
                <a:cs typeface="Calibri"/>
                <a:sym typeface="Calibri"/>
              </a:rPr>
              <a:t>Và với một khung giấy các-tông đơn giản, người dùng có thể biến chiếc điện thoại của mình thành một bộ thiết bị đeo tai để hoà mình vào không gian ảo với công nghệ VR</a:t>
            </a: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smtClean="0">
                <a:solidFill>
                  <a:schemeClr val="dk1"/>
                </a:solidFill>
                <a:effectLst/>
                <a:latin typeface="Calibri"/>
                <a:ea typeface="Calibri"/>
                <a:cs typeface="Calibri"/>
                <a:sym typeface="Calibri"/>
              </a:rPr>
              <a:t>Oculus Rift là một dòng sản phẩm kính VR giúp tăng trải nghiệm của người dùng. Yêu</a:t>
            </a:r>
            <a:r>
              <a:rPr lang="en-US" sz="1200" b="0" i="0" u="none" strike="noStrike" cap="none" baseline="0" smtClean="0">
                <a:solidFill>
                  <a:schemeClr val="dk1"/>
                </a:solidFill>
                <a:effectLst/>
                <a:latin typeface="Calibri"/>
                <a:ea typeface="Calibri"/>
                <a:cs typeface="Calibri"/>
                <a:sym typeface="Calibri"/>
              </a:rPr>
              <a:t> cầu phải có thêm một cấu hình máy tính cao cấp (VR-ready) để có thể hiển thị vr mượt mà</a:t>
            </a:r>
            <a:endParaRPr lang="en-US" sz="1200" b="0" i="0" u="none" strike="noStrike" cap="none" smtClean="0">
              <a:solidFill>
                <a:schemeClr val="dk1"/>
              </a:solidFill>
              <a:effectLst/>
              <a:latin typeface="Calibri"/>
              <a:ea typeface="Calibri"/>
              <a:cs typeface="Calibri"/>
              <a:sym typeface="Calibri"/>
            </a:endParaRP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smtClean="0">
                <a:solidFill>
                  <a:schemeClr val="dk1"/>
                </a:solidFill>
                <a:effectLst/>
                <a:latin typeface="Calibri"/>
                <a:ea typeface="Calibri"/>
                <a:cs typeface="Calibri"/>
                <a:sym typeface="Calibri"/>
              </a:rPr>
              <a:t>Google Glass là thiết bị công nghệ đeo được với màn hình quang học gắn trên đầu (OHMD). Google Glass hiển thị thông tin như trên smartphone ở chế độ rảnh tay. Người đeo giao tiếp với thiết bị thông qua điều khiển giọng nói</a:t>
            </a:r>
          </a:p>
          <a:p>
            <a:pPr lvl="0"/>
            <a:r>
              <a:rPr lang="en-US" sz="1200" b="0" i="0" u="none" strike="noStrike" cap="none" smtClean="0">
                <a:solidFill>
                  <a:schemeClr val="dk1"/>
                </a:solidFill>
                <a:effectLst/>
                <a:latin typeface="Calibri"/>
                <a:ea typeface="Calibri"/>
                <a:cs typeface="Calibri"/>
                <a:sym typeface="Calibri"/>
              </a:rPr>
              <a:t>Đối với thực tại hỗn hợp, Microsoft đã giới thiệu kính thực tế ảo Hololens: 4 camera nhận diện môi trường,</a:t>
            </a:r>
            <a:r>
              <a:rPr lang="en-US" sz="1200" b="0" i="0" u="none" strike="noStrike" cap="none" baseline="0" smtClean="0">
                <a:solidFill>
                  <a:schemeClr val="dk1"/>
                </a:solidFill>
                <a:effectLst/>
                <a:latin typeface="Calibri"/>
                <a:ea typeface="Calibri"/>
                <a:cs typeface="Calibri"/>
                <a:sym typeface="Calibri"/>
              </a:rPr>
              <a:t> </a:t>
            </a:r>
            <a:r>
              <a:rPr lang="en-US" sz="1200" b="0" i="0" u="none" strike="noStrike" cap="none" smtClean="0">
                <a:solidFill>
                  <a:schemeClr val="dk1"/>
                </a:solidFill>
                <a:effectLst/>
                <a:latin typeface="Calibri"/>
                <a:ea typeface="Calibri"/>
                <a:cs typeface="Calibri"/>
                <a:sym typeface="Calibri"/>
              </a:rPr>
              <a:t>1 camera nhận diện độ sâu,</a:t>
            </a:r>
            <a:r>
              <a:rPr lang="en-US" sz="1200" b="0" i="0" u="none" strike="noStrike" cap="none" baseline="0" smtClean="0">
                <a:solidFill>
                  <a:schemeClr val="dk1"/>
                </a:solidFill>
                <a:effectLst/>
                <a:latin typeface="Calibri"/>
                <a:ea typeface="Calibri"/>
                <a:cs typeface="Calibri"/>
                <a:sym typeface="Calibri"/>
              </a:rPr>
              <a:t> </a:t>
            </a:r>
            <a:r>
              <a:rPr lang="en-US" sz="1200" b="0" i="0" u="none" strike="noStrike" cap="none" smtClean="0">
                <a:solidFill>
                  <a:schemeClr val="dk1"/>
                </a:solidFill>
                <a:effectLst/>
                <a:latin typeface="Calibri"/>
                <a:ea typeface="Calibri"/>
                <a:cs typeface="Calibri"/>
                <a:sym typeface="Calibri"/>
              </a:rPr>
              <a:t>1 cảm biến ánh sáng xung quanh</a:t>
            </a: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smtClean="0">
              <a:solidFill>
                <a:schemeClr val="dk1"/>
              </a:solidFill>
              <a:effectLst/>
              <a:latin typeface="Calibri"/>
              <a:ea typeface="Calibri"/>
              <a:cs typeface="Calibri"/>
              <a:sym typeface="Calibri"/>
            </a:endParaRP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smtClean="0">
              <a:solidFill>
                <a:schemeClr val="dk1"/>
              </a:solidFill>
              <a:effectLst/>
              <a:latin typeface="Calibri"/>
              <a:ea typeface="Calibri"/>
              <a:cs typeface="Calibri"/>
              <a:sym typeface="Calibri"/>
            </a:endParaRP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smtClean="0">
              <a:solidFill>
                <a:schemeClr val="dk1"/>
              </a:solidFill>
              <a:effectLst/>
              <a:latin typeface="Calibri"/>
              <a:ea typeface="Calibri"/>
              <a:cs typeface="Calibri"/>
              <a:sym typeface="Calibri"/>
            </a:endParaRPr>
          </a:p>
          <a:p>
            <a:endParaRPr lang="en-US" sz="2400" b="0" i="0" u="none" strike="noStrike" cap="none" smtClean="0">
              <a:solidFill>
                <a:schemeClr val="dk1"/>
              </a:solidFill>
              <a:latin typeface="Calibri"/>
              <a:ea typeface="Calibri"/>
              <a:cs typeface="Calibri"/>
              <a:sym typeface="Calibri"/>
            </a:endParaRPr>
          </a:p>
          <a:p>
            <a:pPr marL="342900" lvl="1" indent="0">
              <a:lnSpc>
                <a:spcPct val="100000"/>
              </a:lnSpc>
              <a:buNone/>
            </a:pPr>
            <a:endParaRPr lang="en-US" sz="2800" b="0" i="0" u="none" strike="noStrike" cap="none" smtClean="0">
              <a:solidFill>
                <a:schemeClr val="dk1"/>
              </a:solidFill>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4507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1"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2800" b="0" i="0" u="none" strike="noStrike" cap="none" smtClean="0">
                <a:solidFill>
                  <a:schemeClr val="dk1"/>
                </a:solidFill>
                <a:latin typeface="Calibri"/>
                <a:ea typeface="Calibri"/>
                <a:cs typeface="Calibri"/>
                <a:sym typeface="Calibri"/>
              </a:rPr>
              <a:t>Để giúp các nhà phát triển có thể xây dựng ứng dụng một cách nhanh chóng và thuận tiện, các nhà phát hành như Google, Microsoft, Facebook,… đã tung ra các SDK như AR Core, Mixed Reality Toolkit hay Oculus SDK. </a:t>
            </a:r>
            <a:endParaRPr lang="en-US" sz="2800" b="0" i="0" u="none" strike="noStrike" cap="none" smtClean="0">
              <a:solidFill>
                <a:schemeClr val="dk1"/>
              </a:solidFill>
              <a:latin typeface="Calibri"/>
              <a:ea typeface="Calibri"/>
              <a:cs typeface="Calibri"/>
              <a:sym typeface="Calibri"/>
            </a:endParaRPr>
          </a:p>
          <a:p>
            <a:pPr marL="342900" lvl="1" indent="0">
              <a:lnSpc>
                <a:spcPct val="100000"/>
              </a:lnSpc>
              <a:buNone/>
            </a:pPr>
            <a:r>
              <a:rPr lang="vi-VN" sz="2800" b="0" i="0" u="none" strike="noStrike" cap="none" smtClean="0">
                <a:solidFill>
                  <a:schemeClr val="dk1"/>
                </a:solidFill>
                <a:latin typeface="Calibri"/>
                <a:ea typeface="Calibri"/>
                <a:cs typeface="Calibri"/>
                <a:sym typeface="Calibri"/>
              </a:rPr>
              <a:t>Các bộ công cụ này hỗ trợ các chức năng như theo dõi đối tượng 3D, multi-tracking (đa theo dõi), nhận dạng hình ảnh,… Những SDK này thường dành cho các framework (khung chương trình) và phần cứng cụ thể; tuy nhiên, một số SDK cũng hỗ trợ trên nhiều nền tảng tạo ra một sự linh hoạt.</a:t>
            </a:r>
            <a:endParaRPr lang="en-US" sz="2800" b="0" i="0" u="none" strike="noStrike" cap="none" smtClean="0">
              <a:solidFill>
                <a:schemeClr val="dk1"/>
              </a:solidFill>
              <a:latin typeface="Calibri"/>
              <a:ea typeface="Calibri"/>
              <a:cs typeface="Calibri"/>
              <a:sym typeface="Calibri"/>
            </a:endParaRPr>
          </a:p>
          <a:p>
            <a:pPr marL="342900" lvl="1" indent="0">
              <a:lnSpc>
                <a:spcPct val="100000"/>
              </a:lnSpc>
              <a:buNone/>
            </a:pPr>
            <a:endParaRPr lang="en-US" sz="2800" b="0" i="0" u="none" strike="noStrike" cap="none" smtClean="0">
              <a:solidFill>
                <a:schemeClr val="dk1"/>
              </a:solidFill>
              <a:latin typeface="Calibri"/>
              <a:ea typeface="Calibri"/>
              <a:cs typeface="Calibri"/>
              <a:sym typeface="Calibri"/>
            </a:endParaRPr>
          </a:p>
          <a:p>
            <a:pPr marL="342900" lvl="1" indent="0">
              <a:lnSpc>
                <a:spcPct val="100000"/>
              </a:lnSpc>
              <a:buNone/>
            </a:pPr>
            <a:r>
              <a:rPr lang="en-US" sz="1200" b="0" i="0" u="none" strike="noStrike" cap="none" smtClean="0">
                <a:solidFill>
                  <a:schemeClr val="dk1"/>
                </a:solidFill>
                <a:effectLst/>
                <a:latin typeface="Calibri"/>
                <a:ea typeface="Calibri"/>
                <a:cs typeface="Calibri"/>
                <a:sym typeface="Calibri"/>
              </a:rPr>
              <a:t>ARCore là nền tảng của Google để xây dựng trải nghiệm thực tại tăng cường</a:t>
            </a:r>
          </a:p>
          <a:p>
            <a:pPr marL="342900" lvl="1" indent="0">
              <a:lnSpc>
                <a:spcPct val="100000"/>
              </a:lnSpc>
              <a:buNone/>
            </a:pPr>
            <a:r>
              <a:rPr lang="vi-VN" sz="2800" b="0" i="0" u="none" strike="noStrike" cap="none" smtClean="0">
                <a:solidFill>
                  <a:schemeClr val="dk1"/>
                </a:solidFill>
                <a:latin typeface="Calibri"/>
                <a:ea typeface="Calibri"/>
                <a:cs typeface="Calibri"/>
                <a:sym typeface="Calibri"/>
              </a:rPr>
              <a:t>Được giới thiệu tại sự kiện WWDC tháng 06/2017, ARKit cho phép bạn tích hợp và sử dụng camera các thiết bị iOS</a:t>
            </a:r>
            <a:endParaRPr lang="en-US" sz="2800" b="0" i="0" u="none" strike="noStrike" cap="none" smtClean="0">
              <a:solidFill>
                <a:schemeClr val="dk1"/>
              </a:solidFill>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3854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2"/>
          <p:cNvSpPr txBox="1">
            <a:spLocks noGrp="1"/>
          </p:cNvSpPr>
          <p:nvPr>
            <p:ph type="ctrTitle"/>
          </p:nvPr>
        </p:nvSpPr>
        <p:spPr>
          <a:xfrm>
            <a:off x="1143000" y="1538287"/>
            <a:ext cx="6858000" cy="2387600"/>
          </a:xfrm>
          <a:prstGeom prst="rect">
            <a:avLst/>
          </a:prstGeom>
          <a:noFill/>
          <a:ln>
            <a:noFill/>
          </a:ln>
        </p:spPr>
        <p:txBody>
          <a:bodyPr spcFirstLastPara="1" wrap="square" lIns="91425" tIns="45700" rIns="91425" bIns="45700" anchor="b" anchorCtr="0">
            <a:normAutofit/>
          </a:bodyPr>
          <a:lstStyle>
            <a:lvl1pPr marR="0" lvl="0" algn="ctr">
              <a:lnSpc>
                <a:spcPct val="90000"/>
              </a:lnSpc>
              <a:spcBef>
                <a:spcPts val="0"/>
              </a:spcBef>
              <a:spcAft>
                <a:spcPts val="0"/>
              </a:spcAft>
              <a:buClr>
                <a:srgbClr val="3F3F3F"/>
              </a:buClr>
              <a:buSzPts val="4400"/>
              <a:buFont typeface="Calibri"/>
              <a:buNone/>
              <a:defRPr sz="4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2"/>
          <p:cNvSpPr txBox="1">
            <a:spLocks noGrp="1"/>
          </p:cNvSpPr>
          <p:nvPr>
            <p:ph type="subTitle" idx="1"/>
          </p:nvPr>
        </p:nvSpPr>
        <p:spPr>
          <a:xfrm>
            <a:off x="1143000" y="43132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lt1"/>
              </a:buClr>
              <a:buSzPts val="2800"/>
              <a:buNone/>
              <a:defRPr sz="2800">
                <a:solidFill>
                  <a:schemeClr val="lt1"/>
                </a:solidFill>
              </a:defRPr>
            </a:lvl1pPr>
            <a:lvl2pPr lvl="1" algn="ctr">
              <a:lnSpc>
                <a:spcPct val="90000"/>
              </a:lnSpc>
              <a:spcBef>
                <a:spcPts val="375"/>
              </a:spcBef>
              <a:spcAft>
                <a:spcPts val="0"/>
              </a:spcAft>
              <a:buClr>
                <a:srgbClr val="3F3F3F"/>
              </a:buClr>
              <a:buSzPts val="1500"/>
              <a:buNone/>
              <a:defRPr sz="1500"/>
            </a:lvl2pPr>
            <a:lvl3pPr lvl="2" algn="ctr">
              <a:lnSpc>
                <a:spcPct val="90000"/>
              </a:lnSpc>
              <a:spcBef>
                <a:spcPts val="375"/>
              </a:spcBef>
              <a:spcAft>
                <a:spcPts val="0"/>
              </a:spcAft>
              <a:buClr>
                <a:srgbClr val="3F3F3F"/>
              </a:buClr>
              <a:buSzPts val="1350"/>
              <a:buNone/>
              <a:defRPr sz="1350"/>
            </a:lvl3pPr>
            <a:lvl4pPr lvl="3" algn="ctr">
              <a:lnSpc>
                <a:spcPct val="90000"/>
              </a:lnSpc>
              <a:spcBef>
                <a:spcPts val="375"/>
              </a:spcBef>
              <a:spcAft>
                <a:spcPts val="0"/>
              </a:spcAft>
              <a:buClr>
                <a:srgbClr val="3F3F3F"/>
              </a:buClr>
              <a:buSzPts val="1200"/>
              <a:buNone/>
              <a:defRPr sz="1200"/>
            </a:lvl4pPr>
            <a:lvl5pPr lvl="4" algn="ctr">
              <a:lnSpc>
                <a:spcPct val="90000"/>
              </a:lnSpc>
              <a:spcBef>
                <a:spcPts val="375"/>
              </a:spcBef>
              <a:spcAft>
                <a:spcPts val="0"/>
              </a:spcAft>
              <a:buClr>
                <a:srgbClr val="3F3F3F"/>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41"/>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41"/>
          <p:cNvSpPr txBox="1">
            <a:spLocks noGrp="1"/>
          </p:cNvSpPr>
          <p:nvPr>
            <p:ph type="body" idx="1"/>
          </p:nvPr>
        </p:nvSpPr>
        <p:spPr>
          <a:xfrm rot="5400000">
            <a:off x="2051050" y="-215901"/>
            <a:ext cx="4902199"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4" name="Google Shape;74;p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4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4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0" name="Google Shape;80;p4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3"/>
          <p:cNvSpPr txBox="1">
            <a:spLocks noGrp="1"/>
          </p:cNvSpPr>
          <p:nvPr>
            <p:ph type="body" idx="1"/>
          </p:nvPr>
        </p:nvSpPr>
        <p:spPr>
          <a:xfrm>
            <a:off x="488950" y="1346200"/>
            <a:ext cx="8026400" cy="49021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5"/>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5"/>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4" name="Google Shape;34;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6"/>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6"/>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36"/>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3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rgbClr val="3F3F3F"/>
              </a:buClr>
              <a:buSzPts val="1800"/>
              <a:buNone/>
              <a:defRPr sz="1800" b="1"/>
            </a:lvl1pPr>
            <a:lvl2pPr marL="914400" lvl="1" indent="-228600" algn="l">
              <a:lnSpc>
                <a:spcPct val="90000"/>
              </a:lnSpc>
              <a:spcBef>
                <a:spcPts val="375"/>
              </a:spcBef>
              <a:spcAft>
                <a:spcPts val="0"/>
              </a:spcAft>
              <a:buClr>
                <a:srgbClr val="3F3F3F"/>
              </a:buClr>
              <a:buSzPts val="1500"/>
              <a:buNone/>
              <a:defRPr sz="1500" b="1"/>
            </a:lvl2pPr>
            <a:lvl3pPr marL="1371600" lvl="2" indent="-228600" algn="l">
              <a:lnSpc>
                <a:spcPct val="90000"/>
              </a:lnSpc>
              <a:spcBef>
                <a:spcPts val="375"/>
              </a:spcBef>
              <a:spcAft>
                <a:spcPts val="0"/>
              </a:spcAft>
              <a:buClr>
                <a:srgbClr val="3F3F3F"/>
              </a:buClr>
              <a:buSzPts val="1350"/>
              <a:buNone/>
              <a:defRPr sz="1350" b="1"/>
            </a:lvl3pPr>
            <a:lvl4pPr marL="1828800" lvl="3" indent="-228600" algn="l">
              <a:lnSpc>
                <a:spcPct val="90000"/>
              </a:lnSpc>
              <a:spcBef>
                <a:spcPts val="375"/>
              </a:spcBef>
              <a:spcAft>
                <a:spcPts val="0"/>
              </a:spcAft>
              <a:buClr>
                <a:srgbClr val="3F3F3F"/>
              </a:buClr>
              <a:buSzPts val="1200"/>
              <a:buNone/>
              <a:defRPr sz="1200" b="1"/>
            </a:lvl4pPr>
            <a:lvl5pPr marL="2286000" lvl="4" indent="-228600" algn="l">
              <a:lnSpc>
                <a:spcPct val="90000"/>
              </a:lnSpc>
              <a:spcBef>
                <a:spcPts val="375"/>
              </a:spcBef>
              <a:spcAft>
                <a:spcPts val="0"/>
              </a:spcAft>
              <a:buClr>
                <a:srgbClr val="3F3F3F"/>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7" name="Google Shape;47;p3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8" name="Google Shape;48;p3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rgbClr val="3F3F3F"/>
              </a:buClr>
              <a:buSzPts val="1800"/>
              <a:buNone/>
              <a:defRPr sz="1800" b="1"/>
            </a:lvl1pPr>
            <a:lvl2pPr marL="914400" lvl="1" indent="-228600" algn="l">
              <a:lnSpc>
                <a:spcPct val="90000"/>
              </a:lnSpc>
              <a:spcBef>
                <a:spcPts val="375"/>
              </a:spcBef>
              <a:spcAft>
                <a:spcPts val="0"/>
              </a:spcAft>
              <a:buClr>
                <a:srgbClr val="3F3F3F"/>
              </a:buClr>
              <a:buSzPts val="1500"/>
              <a:buNone/>
              <a:defRPr sz="1500" b="1"/>
            </a:lvl2pPr>
            <a:lvl3pPr marL="1371600" lvl="2" indent="-228600" algn="l">
              <a:lnSpc>
                <a:spcPct val="90000"/>
              </a:lnSpc>
              <a:spcBef>
                <a:spcPts val="375"/>
              </a:spcBef>
              <a:spcAft>
                <a:spcPts val="0"/>
              </a:spcAft>
              <a:buClr>
                <a:srgbClr val="3F3F3F"/>
              </a:buClr>
              <a:buSzPts val="1350"/>
              <a:buNone/>
              <a:defRPr sz="1350" b="1"/>
            </a:lvl3pPr>
            <a:lvl4pPr marL="1828800" lvl="3" indent="-228600" algn="l">
              <a:lnSpc>
                <a:spcPct val="90000"/>
              </a:lnSpc>
              <a:spcBef>
                <a:spcPts val="375"/>
              </a:spcBef>
              <a:spcAft>
                <a:spcPts val="0"/>
              </a:spcAft>
              <a:buClr>
                <a:srgbClr val="3F3F3F"/>
              </a:buClr>
              <a:buSzPts val="1200"/>
              <a:buNone/>
              <a:defRPr sz="1200" b="1"/>
            </a:lvl4pPr>
            <a:lvl5pPr marL="2286000" lvl="4" indent="-228600" algn="l">
              <a:lnSpc>
                <a:spcPct val="90000"/>
              </a:lnSpc>
              <a:spcBef>
                <a:spcPts val="375"/>
              </a:spcBef>
              <a:spcAft>
                <a:spcPts val="0"/>
              </a:spcAft>
              <a:buClr>
                <a:srgbClr val="3F3F3F"/>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9" name="Google Shape;49;p3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3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3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3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rgbClr val="3F3F3F"/>
              </a:buClr>
              <a:buSzPts val="2400"/>
              <a:buChar char="•"/>
              <a:defRPr sz="2400"/>
            </a:lvl1pPr>
            <a:lvl2pPr marL="914400" lvl="1" indent="-361950" algn="l">
              <a:lnSpc>
                <a:spcPct val="90000"/>
              </a:lnSpc>
              <a:spcBef>
                <a:spcPts val="375"/>
              </a:spcBef>
              <a:spcAft>
                <a:spcPts val="0"/>
              </a:spcAft>
              <a:buClr>
                <a:srgbClr val="3F3F3F"/>
              </a:buClr>
              <a:buSzPts val="2100"/>
              <a:buChar char="•"/>
              <a:defRPr sz="2100"/>
            </a:lvl2pPr>
            <a:lvl3pPr marL="1371600" lvl="2" indent="-342900" algn="l">
              <a:lnSpc>
                <a:spcPct val="90000"/>
              </a:lnSpc>
              <a:spcBef>
                <a:spcPts val="375"/>
              </a:spcBef>
              <a:spcAft>
                <a:spcPts val="0"/>
              </a:spcAft>
              <a:buClr>
                <a:srgbClr val="3F3F3F"/>
              </a:buClr>
              <a:buSzPts val="1800"/>
              <a:buChar char="•"/>
              <a:defRPr sz="1800"/>
            </a:lvl3pPr>
            <a:lvl4pPr marL="1828800" lvl="3" indent="-323850" algn="l">
              <a:lnSpc>
                <a:spcPct val="90000"/>
              </a:lnSpc>
              <a:spcBef>
                <a:spcPts val="375"/>
              </a:spcBef>
              <a:spcAft>
                <a:spcPts val="0"/>
              </a:spcAft>
              <a:buClr>
                <a:srgbClr val="3F3F3F"/>
              </a:buClr>
              <a:buSzPts val="1500"/>
              <a:buChar char="•"/>
              <a:defRPr sz="1500"/>
            </a:lvl4pPr>
            <a:lvl5pPr marL="2286000" lvl="4" indent="-323850" algn="l">
              <a:lnSpc>
                <a:spcPct val="90000"/>
              </a:lnSpc>
              <a:spcBef>
                <a:spcPts val="375"/>
              </a:spcBef>
              <a:spcAft>
                <a:spcPts val="0"/>
              </a:spcAft>
              <a:buClr>
                <a:srgbClr val="3F3F3F"/>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0" name="Google Shape;60;p3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3F3F3F"/>
              </a:buClr>
              <a:buSzPts val="1200"/>
              <a:buNone/>
              <a:defRPr sz="1200"/>
            </a:lvl1pPr>
            <a:lvl2pPr marL="914400" lvl="1" indent="-228600" algn="l">
              <a:lnSpc>
                <a:spcPct val="90000"/>
              </a:lnSpc>
              <a:spcBef>
                <a:spcPts val="375"/>
              </a:spcBef>
              <a:spcAft>
                <a:spcPts val="0"/>
              </a:spcAft>
              <a:buClr>
                <a:srgbClr val="3F3F3F"/>
              </a:buClr>
              <a:buSzPts val="1050"/>
              <a:buNone/>
              <a:defRPr sz="1050"/>
            </a:lvl2pPr>
            <a:lvl3pPr marL="1371600" lvl="2" indent="-228600" algn="l">
              <a:lnSpc>
                <a:spcPct val="90000"/>
              </a:lnSpc>
              <a:spcBef>
                <a:spcPts val="375"/>
              </a:spcBef>
              <a:spcAft>
                <a:spcPts val="0"/>
              </a:spcAft>
              <a:buClr>
                <a:srgbClr val="3F3F3F"/>
              </a:buClr>
              <a:buSzPts val="900"/>
              <a:buNone/>
              <a:defRPr sz="900"/>
            </a:lvl3pPr>
            <a:lvl4pPr marL="1828800" lvl="3" indent="-228600" algn="l">
              <a:lnSpc>
                <a:spcPct val="90000"/>
              </a:lnSpc>
              <a:spcBef>
                <a:spcPts val="375"/>
              </a:spcBef>
              <a:spcAft>
                <a:spcPts val="0"/>
              </a:spcAft>
              <a:buClr>
                <a:srgbClr val="3F3F3F"/>
              </a:buClr>
              <a:buSzPts val="750"/>
              <a:buNone/>
              <a:defRPr sz="750"/>
            </a:lvl4pPr>
            <a:lvl5pPr marL="2286000" lvl="4" indent="-228600" algn="l">
              <a:lnSpc>
                <a:spcPct val="90000"/>
              </a:lnSpc>
              <a:spcBef>
                <a:spcPts val="375"/>
              </a:spcBef>
              <a:spcAft>
                <a:spcPts val="0"/>
              </a:spcAft>
              <a:buClr>
                <a:srgbClr val="3F3F3F"/>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1" name="Google Shape;61;p3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4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rgbClr val="3F3F3F"/>
              </a:buClr>
              <a:buSzPts val="2400"/>
              <a:buFont typeface="Arial"/>
              <a:buNone/>
              <a:defRPr sz="2400" b="0" i="0" u="none" strike="noStrike" cap="none">
                <a:solidFill>
                  <a:srgbClr val="3F3F3F"/>
                </a:solidFill>
                <a:latin typeface="Calibri"/>
                <a:ea typeface="Calibri"/>
                <a:cs typeface="Calibri"/>
                <a:sym typeface="Calibri"/>
              </a:defRPr>
            </a:lvl1pPr>
            <a:lvl2pPr marR="0" lvl="1" algn="l" rtl="0">
              <a:lnSpc>
                <a:spcPct val="90000"/>
              </a:lnSpc>
              <a:spcBef>
                <a:spcPts val="375"/>
              </a:spcBef>
              <a:spcAft>
                <a:spcPts val="0"/>
              </a:spcAft>
              <a:buClr>
                <a:srgbClr val="3F3F3F"/>
              </a:buClr>
              <a:buSzPts val="2100"/>
              <a:buFont typeface="Arial"/>
              <a:buNone/>
              <a:defRPr sz="2100" b="0" i="0" u="none" strike="noStrike" cap="none">
                <a:solidFill>
                  <a:srgbClr val="3F3F3F"/>
                </a:solidFill>
                <a:latin typeface="Calibri"/>
                <a:ea typeface="Calibri"/>
                <a:cs typeface="Calibri"/>
                <a:sym typeface="Calibri"/>
              </a:defRPr>
            </a:lvl2pPr>
            <a:lvl3pPr marR="0" lvl="2" algn="l" rtl="0">
              <a:lnSpc>
                <a:spcPct val="90000"/>
              </a:lnSpc>
              <a:spcBef>
                <a:spcPts val="375"/>
              </a:spcBef>
              <a:spcAft>
                <a:spcPts val="0"/>
              </a:spcAft>
              <a:buClr>
                <a:srgbClr val="3F3F3F"/>
              </a:buClr>
              <a:buSzPts val="1800"/>
              <a:buFont typeface="Arial"/>
              <a:buNone/>
              <a:defRPr sz="1800" b="0" i="0" u="none" strike="noStrike" cap="none">
                <a:solidFill>
                  <a:srgbClr val="3F3F3F"/>
                </a:solidFill>
                <a:latin typeface="Calibri"/>
                <a:ea typeface="Calibri"/>
                <a:cs typeface="Calibri"/>
                <a:sym typeface="Calibri"/>
              </a:defRPr>
            </a:lvl3pPr>
            <a:lvl4pPr marR="0" lvl="3" algn="l" rtl="0">
              <a:lnSpc>
                <a:spcPct val="90000"/>
              </a:lnSpc>
              <a:spcBef>
                <a:spcPts val="375"/>
              </a:spcBef>
              <a:spcAft>
                <a:spcPts val="0"/>
              </a:spcAft>
              <a:buClr>
                <a:srgbClr val="3F3F3F"/>
              </a:buClr>
              <a:buSzPts val="1500"/>
              <a:buFont typeface="Arial"/>
              <a:buNone/>
              <a:defRPr sz="1500" b="0" i="0" u="none" strike="noStrike" cap="none">
                <a:solidFill>
                  <a:srgbClr val="3F3F3F"/>
                </a:solidFill>
                <a:latin typeface="Calibri"/>
                <a:ea typeface="Calibri"/>
                <a:cs typeface="Calibri"/>
                <a:sym typeface="Calibri"/>
              </a:defRPr>
            </a:lvl4pPr>
            <a:lvl5pPr marR="0" lvl="4" algn="l" rtl="0">
              <a:lnSpc>
                <a:spcPct val="90000"/>
              </a:lnSpc>
              <a:spcBef>
                <a:spcPts val="375"/>
              </a:spcBef>
              <a:spcAft>
                <a:spcPts val="0"/>
              </a:spcAft>
              <a:buClr>
                <a:srgbClr val="3F3F3F"/>
              </a:buClr>
              <a:buSzPts val="1500"/>
              <a:buFont typeface="Arial"/>
              <a:buNone/>
              <a:defRPr sz="1500" b="0" i="0" u="none" strike="noStrike" cap="none">
                <a:solidFill>
                  <a:srgbClr val="3F3F3F"/>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7" name="Google Shape;67;p4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3F3F3F"/>
              </a:buClr>
              <a:buSzPts val="1200"/>
              <a:buNone/>
              <a:defRPr sz="1200"/>
            </a:lvl1pPr>
            <a:lvl2pPr marL="914400" lvl="1" indent="-228600" algn="l">
              <a:lnSpc>
                <a:spcPct val="90000"/>
              </a:lnSpc>
              <a:spcBef>
                <a:spcPts val="375"/>
              </a:spcBef>
              <a:spcAft>
                <a:spcPts val="0"/>
              </a:spcAft>
              <a:buClr>
                <a:srgbClr val="3F3F3F"/>
              </a:buClr>
              <a:buSzPts val="1050"/>
              <a:buNone/>
              <a:defRPr sz="1050"/>
            </a:lvl2pPr>
            <a:lvl3pPr marL="1371600" lvl="2" indent="-228600" algn="l">
              <a:lnSpc>
                <a:spcPct val="90000"/>
              </a:lnSpc>
              <a:spcBef>
                <a:spcPts val="375"/>
              </a:spcBef>
              <a:spcAft>
                <a:spcPts val="0"/>
              </a:spcAft>
              <a:buClr>
                <a:srgbClr val="3F3F3F"/>
              </a:buClr>
              <a:buSzPts val="900"/>
              <a:buNone/>
              <a:defRPr sz="900"/>
            </a:lvl3pPr>
            <a:lvl4pPr marL="1828800" lvl="3" indent="-228600" algn="l">
              <a:lnSpc>
                <a:spcPct val="90000"/>
              </a:lnSpc>
              <a:spcBef>
                <a:spcPts val="375"/>
              </a:spcBef>
              <a:spcAft>
                <a:spcPts val="0"/>
              </a:spcAft>
              <a:buClr>
                <a:srgbClr val="3F3F3F"/>
              </a:buClr>
              <a:buSzPts val="750"/>
              <a:buNone/>
              <a:defRPr sz="750"/>
            </a:lvl4pPr>
            <a:lvl5pPr marL="2286000" lvl="4" indent="-228600" algn="l">
              <a:lnSpc>
                <a:spcPct val="90000"/>
              </a:lnSpc>
              <a:spcBef>
                <a:spcPts val="375"/>
              </a:spcBef>
              <a:spcAft>
                <a:spcPts val="0"/>
              </a:spcAft>
              <a:buClr>
                <a:srgbClr val="3F3F3F"/>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8" name="Google Shape;68;p4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Calibri"/>
              <a:buNone/>
              <a:defRPr sz="36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488950" y="1346200"/>
            <a:ext cx="8026400" cy="4902199"/>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rgbClr val="3F3F3F"/>
              </a:buClr>
              <a:buSzPts val="2100"/>
              <a:buFont typeface="Arial"/>
              <a:buChar char="•"/>
              <a:defRPr sz="21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375"/>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2pPr>
            <a:lvl3pPr marL="1371600" marR="0" lvl="2" indent="-323850" algn="l" rtl="0">
              <a:lnSpc>
                <a:spcPct val="90000"/>
              </a:lnSpc>
              <a:spcBef>
                <a:spcPts val="375"/>
              </a:spcBef>
              <a:spcAft>
                <a:spcPts val="0"/>
              </a:spcAft>
              <a:buClr>
                <a:srgbClr val="3F3F3F"/>
              </a:buClr>
              <a:buSzPts val="1500"/>
              <a:buFont typeface="Arial"/>
              <a:buChar char="•"/>
              <a:defRPr sz="1500" b="0" i="0" u="none" strike="noStrike" cap="none">
                <a:solidFill>
                  <a:srgbClr val="3F3F3F"/>
                </a:solidFill>
                <a:latin typeface="Calibri"/>
                <a:ea typeface="Calibri"/>
                <a:cs typeface="Calibri"/>
                <a:sym typeface="Calibri"/>
              </a:defRPr>
            </a:lvl3pPr>
            <a:lvl4pPr marL="1828800" marR="0" lvl="3" indent="-314325" algn="l" rtl="0">
              <a:lnSpc>
                <a:spcPct val="90000"/>
              </a:lnSpc>
              <a:spcBef>
                <a:spcPts val="375"/>
              </a:spcBef>
              <a:spcAft>
                <a:spcPts val="0"/>
              </a:spcAft>
              <a:buClr>
                <a:srgbClr val="3F3F3F"/>
              </a:buClr>
              <a:buSzPts val="1350"/>
              <a:buFont typeface="Arial"/>
              <a:buChar char="•"/>
              <a:defRPr sz="1350" b="0" i="0" u="none" strike="noStrike" cap="none">
                <a:solidFill>
                  <a:srgbClr val="3F3F3F"/>
                </a:solidFill>
                <a:latin typeface="Calibri"/>
                <a:ea typeface="Calibri"/>
                <a:cs typeface="Calibri"/>
                <a:sym typeface="Calibri"/>
              </a:defRPr>
            </a:lvl4pPr>
            <a:lvl5pPr marL="2286000" marR="0" lvl="4" indent="-314325" algn="l" rtl="0">
              <a:lnSpc>
                <a:spcPct val="90000"/>
              </a:lnSpc>
              <a:spcBef>
                <a:spcPts val="375"/>
              </a:spcBef>
              <a:spcAft>
                <a:spcPts val="0"/>
              </a:spcAft>
              <a:buClr>
                <a:srgbClr val="3F3F3F"/>
              </a:buClr>
              <a:buSzPts val="1350"/>
              <a:buFont typeface="Arial"/>
              <a:buChar char="•"/>
              <a:defRPr sz="1350" b="0" i="0" u="none" strike="noStrike" cap="none">
                <a:solidFill>
                  <a:srgbClr val="3F3F3F"/>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202961" y="1270000"/>
            <a:ext cx="8641935" cy="2216684"/>
          </a:xfrm>
          <a:prstGeom prst="rect">
            <a:avLst/>
          </a:prstGeom>
          <a:noFill/>
          <a:ln>
            <a:noFill/>
          </a:ln>
        </p:spPr>
        <p:txBody>
          <a:bodyPr spcFirstLastPara="1" wrap="square" lIns="91425" tIns="45700" rIns="91425" bIns="45700" anchor="b" anchorCtr="0">
            <a:normAutofit/>
          </a:bodyPr>
          <a:lstStyle/>
          <a:p>
            <a:pPr lvl="0"/>
            <a:r>
              <a:rPr lang="vi-VN">
                <a:latin typeface="+mj-lt"/>
              </a:rPr>
              <a:t>Xây dựng phần mềm hỗ trợ thiết kế nội thất sử dụng công nghệ thực tại hỗn hợp </a:t>
            </a:r>
            <a:endParaRPr lang="vi-VN" dirty="0">
              <a:latin typeface="+mj-lt"/>
            </a:endParaRPr>
          </a:p>
        </p:txBody>
      </p:sp>
      <p:sp>
        <p:nvSpPr>
          <p:cNvPr id="89" name="Google Shape;89;p1"/>
          <p:cNvSpPr txBox="1">
            <a:spLocks noGrp="1"/>
          </p:cNvSpPr>
          <p:nvPr>
            <p:ph type="subTitle" idx="1"/>
          </p:nvPr>
        </p:nvSpPr>
        <p:spPr>
          <a:xfrm>
            <a:off x="3098801" y="4287601"/>
            <a:ext cx="5746096" cy="1655762"/>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800"/>
              <a:buNone/>
            </a:pPr>
            <a:r>
              <a:rPr lang="en-US" dirty="0" err="1">
                <a:latin typeface="+mn-lt"/>
              </a:rPr>
              <a:t>Chuyên</a:t>
            </a:r>
            <a:r>
              <a:rPr lang="en-US" dirty="0">
                <a:latin typeface="+mn-lt"/>
              </a:rPr>
              <a:t> </a:t>
            </a:r>
            <a:r>
              <a:rPr lang="en-US" dirty="0" err="1">
                <a:latin typeface="+mn-lt"/>
              </a:rPr>
              <a:t>ngành</a:t>
            </a:r>
            <a:r>
              <a:rPr lang="en-US" dirty="0">
                <a:latin typeface="+mn-lt"/>
              </a:rPr>
              <a:t> </a:t>
            </a:r>
            <a:r>
              <a:rPr lang="en-US" dirty="0" err="1">
                <a:latin typeface="+mn-lt"/>
              </a:rPr>
              <a:t>Kỹ</a:t>
            </a:r>
            <a:r>
              <a:rPr lang="en-US" dirty="0">
                <a:latin typeface="+mn-lt"/>
              </a:rPr>
              <a:t> </a:t>
            </a:r>
            <a:r>
              <a:rPr lang="en-US" dirty="0" err="1">
                <a:latin typeface="+mn-lt"/>
              </a:rPr>
              <a:t>thuật</a:t>
            </a:r>
            <a:r>
              <a:rPr lang="en-US" dirty="0">
                <a:latin typeface="+mn-lt"/>
              </a:rPr>
              <a:t> </a:t>
            </a:r>
            <a:r>
              <a:rPr lang="en-US" dirty="0" err="1">
                <a:latin typeface="+mn-lt"/>
              </a:rPr>
              <a:t>máy</a:t>
            </a:r>
            <a:r>
              <a:rPr lang="en-US" dirty="0">
                <a:latin typeface="+mn-lt"/>
              </a:rPr>
              <a:t> </a:t>
            </a:r>
            <a:r>
              <a:rPr lang="en-US" dirty="0" err="1">
                <a:latin typeface="+mn-lt"/>
              </a:rPr>
              <a:t>tính</a:t>
            </a:r>
            <a:endParaRPr lang="vi-VN" dirty="0">
              <a:latin typeface="+mn-lt"/>
            </a:endParaRPr>
          </a:p>
          <a:p>
            <a:pPr marL="0" lvl="0" indent="0" algn="r" rtl="0">
              <a:lnSpc>
                <a:spcPct val="90000"/>
              </a:lnSpc>
              <a:spcBef>
                <a:spcPts val="750"/>
              </a:spcBef>
              <a:spcAft>
                <a:spcPts val="0"/>
              </a:spcAft>
              <a:buClr>
                <a:schemeClr val="lt1"/>
              </a:buClr>
              <a:buSzPts val="2800"/>
              <a:buNone/>
            </a:pPr>
            <a:r>
              <a:rPr lang="en-US" smtClean="0">
                <a:latin typeface="+mn-lt"/>
              </a:rPr>
              <a:t>Tôn Thiện Vĩnh - 20164769</a:t>
            </a:r>
            <a:endParaRPr lang="en-US" dirty="0">
              <a:latin typeface="+mn-lt"/>
            </a:endParaRPr>
          </a:p>
        </p:txBody>
      </p:sp>
      <p:pic>
        <p:nvPicPr>
          <p:cNvPr id="3" name="Picture 2">
            <a:extLst>
              <a:ext uri="{FF2B5EF4-FFF2-40B4-BE49-F238E27FC236}">
                <a16:creationId xmlns:a16="http://schemas.microsoft.com/office/drawing/2014/main" id="{3A2B2463-2753-A34B-9EBC-A5598DAA2705}"/>
              </a:ext>
            </a:extLst>
          </p:cNvPr>
          <p:cNvPicPr>
            <a:picLocks noChangeAspect="1"/>
          </p:cNvPicPr>
          <p:nvPr/>
        </p:nvPicPr>
        <p:blipFill>
          <a:blip r:embed="rId3"/>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94B026CF-620D-3345-84F0-67A06B980FBE}"/>
              </a:ext>
            </a:extLst>
          </p:cNvPr>
          <p:cNvPicPr>
            <a:picLocks noChangeAspect="1"/>
          </p:cNvPicPr>
          <p:nvPr/>
        </p:nvPicPr>
        <p:blipFill>
          <a:blip r:embed="rId3"/>
          <a:stretch>
            <a:fillRect/>
          </a:stretch>
        </p:blipFill>
        <p:spPr>
          <a:xfrm>
            <a:off x="1270000" y="1270000"/>
            <a:ext cx="63500" cy="762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Phương thức hoạt động</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endParaRPr lang="en-US" sz="3200" smtClean="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11" name="Picture 10"/>
          <p:cNvPicPr>
            <a:picLocks noChangeAspect="1"/>
          </p:cNvPicPr>
          <p:nvPr/>
        </p:nvPicPr>
        <p:blipFill>
          <a:blip r:embed="rId3"/>
          <a:stretch>
            <a:fillRect/>
          </a:stretch>
        </p:blipFill>
        <p:spPr>
          <a:xfrm>
            <a:off x="0" y="2112963"/>
            <a:ext cx="9144000" cy="3380553"/>
          </a:xfrm>
          <a:prstGeom prst="rect">
            <a:avLst/>
          </a:prstGeom>
        </p:spPr>
      </p:pic>
    </p:spTree>
    <p:extLst>
      <p:ext uri="{BB962C8B-B14F-4D97-AF65-F5344CB8AC3E}">
        <p14:creationId xmlns:p14="http://schemas.microsoft.com/office/powerpoint/2010/main" val="152747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Xây dựng ứng dụng</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50000"/>
              </a:lnSpc>
              <a:buNone/>
            </a:pPr>
            <a:r>
              <a:rPr lang="vi-VN" sz="3200">
                <a:ea typeface="Arial"/>
                <a:cs typeface="Arial"/>
                <a:sym typeface="Arial"/>
              </a:rPr>
              <a:t>1</a:t>
            </a:r>
            <a:r>
              <a:rPr lang="vi-VN" sz="3200">
                <a:ea typeface="Arial"/>
                <a:cs typeface="Arial"/>
                <a:sym typeface="Arial"/>
              </a:rPr>
              <a:t>. </a:t>
            </a:r>
            <a:r>
              <a:rPr lang="en-US" sz="3200" smtClean="0">
                <a:ea typeface="Arial"/>
                <a:cs typeface="Arial"/>
                <a:sym typeface="Arial"/>
              </a:rPr>
              <a:t>Công nghệ sử dụng</a:t>
            </a:r>
            <a:endParaRPr lang="en-US" sz="3200">
              <a:ea typeface="Arial"/>
              <a:cs typeface="Arial"/>
              <a:sym typeface="Arial"/>
            </a:endParaRPr>
          </a:p>
          <a:p>
            <a:pPr marL="342900" lvl="1" indent="0">
              <a:lnSpc>
                <a:spcPct val="150000"/>
              </a:lnSpc>
              <a:buNone/>
            </a:pPr>
            <a:r>
              <a:rPr lang="en-US" sz="3200">
                <a:ea typeface="Arial"/>
                <a:cs typeface="Arial"/>
              </a:rPr>
              <a:t>2</a:t>
            </a:r>
            <a:r>
              <a:rPr lang="en-US" sz="3200">
                <a:ea typeface="Arial"/>
                <a:cs typeface="Arial"/>
              </a:rPr>
              <a:t>. </a:t>
            </a:r>
            <a:r>
              <a:rPr lang="en-US" sz="3200" smtClean="0">
                <a:ea typeface="Arial"/>
                <a:cs typeface="Arial"/>
              </a:rPr>
              <a:t>Phân tích thiết kế</a:t>
            </a:r>
            <a:endParaRPr lang="vi-VN" sz="3200">
              <a:ea typeface="Arial"/>
              <a:cs typeface="Arial"/>
            </a:endParaRPr>
          </a:p>
          <a:p>
            <a:pPr marL="342900" lvl="1" indent="0">
              <a:lnSpc>
                <a:spcPct val="150000"/>
              </a:lnSpc>
              <a:buNone/>
            </a:pPr>
            <a:r>
              <a:rPr lang="en-US" sz="3200">
                <a:ea typeface="Arial"/>
                <a:cs typeface="Arial"/>
                <a:sym typeface="Arial"/>
              </a:rPr>
              <a:t>3</a:t>
            </a:r>
            <a:r>
              <a:rPr lang="vi-VN" sz="3200">
                <a:ea typeface="Arial"/>
                <a:cs typeface="Arial"/>
                <a:sym typeface="Arial"/>
              </a:rPr>
              <a:t>. </a:t>
            </a:r>
            <a:r>
              <a:rPr lang="en-US" sz="3200" smtClean="0">
                <a:ea typeface="Arial"/>
                <a:cs typeface="Arial"/>
                <a:sym typeface="Arial"/>
              </a:rPr>
              <a:t>Cài đặt chương trình</a:t>
            </a:r>
            <a:endParaRPr lang="vi-VN" sz="3200">
              <a:ea typeface="Arial"/>
              <a:cs typeface="Arial"/>
              <a:sym typeface="Arial"/>
            </a:endParaRPr>
          </a:p>
          <a:p>
            <a:pPr marL="342900" lvl="1" indent="0">
              <a:lnSpc>
                <a:spcPct val="100000"/>
              </a:lnSpc>
              <a:buNone/>
            </a:pPr>
            <a:endParaRPr lang="en-US" sz="3200" smtClean="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824592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Công nghệ sử dụng</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endParaRPr lang="en-US" sz="3200" smtClean="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grpSp>
        <p:nvGrpSpPr>
          <p:cNvPr id="5" name="Group 4">
            <a:extLst>
              <a:ext uri="{FF2B5EF4-FFF2-40B4-BE49-F238E27FC236}">
                <a16:creationId xmlns:a16="http://schemas.microsoft.com/office/drawing/2014/main" id="{E6261EA7-C38F-7D48-970A-5ECD6EF16F5E}"/>
              </a:ext>
            </a:extLst>
          </p:cNvPr>
          <p:cNvGrpSpPr/>
          <p:nvPr/>
        </p:nvGrpSpPr>
        <p:grpSpPr>
          <a:xfrm>
            <a:off x="1904555" y="1535386"/>
            <a:ext cx="5195189" cy="2379887"/>
            <a:chOff x="1974405" y="965200"/>
            <a:chExt cx="5195189" cy="2379887"/>
          </a:xfrm>
        </p:grpSpPr>
        <p:pic>
          <p:nvPicPr>
            <p:cNvPr id="6" name="Picture 5">
              <a:extLst>
                <a:ext uri="{FF2B5EF4-FFF2-40B4-BE49-F238E27FC236}">
                  <a16:creationId xmlns:a16="http://schemas.microsoft.com/office/drawing/2014/main" id="{959C5CA6-3BE6-B245-9126-BB5E1526D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405" y="965200"/>
              <a:ext cx="5195189" cy="1889159"/>
            </a:xfrm>
            <a:prstGeom prst="rect">
              <a:avLst/>
            </a:prstGeom>
          </p:spPr>
        </p:pic>
        <p:sp>
          <p:nvSpPr>
            <p:cNvPr id="7" name="Rectangle 6">
              <a:extLst>
                <a:ext uri="{FF2B5EF4-FFF2-40B4-BE49-F238E27FC236}">
                  <a16:creationId xmlns:a16="http://schemas.microsoft.com/office/drawing/2014/main" id="{60B54A97-67DF-FB41-8802-2E97BBEE46E5}"/>
                </a:ext>
              </a:extLst>
            </p:cNvPr>
            <p:cNvSpPr/>
            <p:nvPr/>
          </p:nvSpPr>
          <p:spPr>
            <a:xfrm>
              <a:off x="3556334" y="2821867"/>
              <a:ext cx="2031325" cy="523220"/>
            </a:xfrm>
            <a:prstGeom prst="rect">
              <a:avLst/>
            </a:prstGeom>
          </p:spPr>
          <p:txBody>
            <a:bodyPr wrap="none">
              <a:spAutoFit/>
            </a:bodyPr>
            <a:lstStyle/>
            <a:p>
              <a:pPr algn="ctr"/>
              <a:r>
                <a:rPr lang="en-US" sz="2800"/>
                <a:t>Unity Engine</a:t>
              </a:r>
            </a:p>
          </p:txBody>
        </p:sp>
      </p:grpSp>
      <p:grpSp>
        <p:nvGrpSpPr>
          <p:cNvPr id="9" name="Group 8">
            <a:extLst>
              <a:ext uri="{FF2B5EF4-FFF2-40B4-BE49-F238E27FC236}">
                <a16:creationId xmlns:a16="http://schemas.microsoft.com/office/drawing/2014/main" id="{278D836A-22F0-4644-BD0A-7AF3E54353CA}"/>
              </a:ext>
            </a:extLst>
          </p:cNvPr>
          <p:cNvGrpSpPr/>
          <p:nvPr/>
        </p:nvGrpSpPr>
        <p:grpSpPr>
          <a:xfrm>
            <a:off x="1320795" y="4023225"/>
            <a:ext cx="6502400" cy="2151749"/>
            <a:chOff x="1320795" y="3796626"/>
            <a:chExt cx="6502400" cy="2151749"/>
          </a:xfrm>
        </p:grpSpPr>
        <p:pic>
          <p:nvPicPr>
            <p:cNvPr id="10" name="Picture 9">
              <a:extLst>
                <a:ext uri="{FF2B5EF4-FFF2-40B4-BE49-F238E27FC236}">
                  <a16:creationId xmlns:a16="http://schemas.microsoft.com/office/drawing/2014/main" id="{3677C3CF-B598-2E45-B06D-984F56C93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795" y="3796626"/>
              <a:ext cx="6502400" cy="1828800"/>
            </a:xfrm>
            <a:prstGeom prst="rect">
              <a:avLst/>
            </a:prstGeom>
          </p:spPr>
        </p:pic>
        <p:sp>
          <p:nvSpPr>
            <p:cNvPr id="11" name="Rectangle 10">
              <a:extLst>
                <a:ext uri="{FF2B5EF4-FFF2-40B4-BE49-F238E27FC236}">
                  <a16:creationId xmlns:a16="http://schemas.microsoft.com/office/drawing/2014/main" id="{D557D2F5-6065-074F-A284-A53158F9FF2C}"/>
                </a:ext>
              </a:extLst>
            </p:cNvPr>
            <p:cNvSpPr/>
            <p:nvPr/>
          </p:nvSpPr>
          <p:spPr>
            <a:xfrm>
              <a:off x="3233818" y="5425155"/>
              <a:ext cx="2845652" cy="523220"/>
            </a:xfrm>
            <a:prstGeom prst="rect">
              <a:avLst/>
            </a:prstGeom>
          </p:spPr>
          <p:txBody>
            <a:bodyPr wrap="none">
              <a:spAutoFit/>
            </a:bodyPr>
            <a:lstStyle/>
            <a:p>
              <a:pPr algn="ctr"/>
              <a:r>
                <a:rPr lang="en-US" sz="2800" smtClean="0"/>
                <a:t>Google Firebase</a:t>
              </a:r>
              <a:endParaRPr lang="en-US" sz="2800"/>
            </a:p>
          </p:txBody>
        </p:sp>
      </p:grpSp>
    </p:spTree>
    <p:extLst>
      <p:ext uri="{BB962C8B-B14F-4D97-AF65-F5344CB8AC3E}">
        <p14:creationId xmlns:p14="http://schemas.microsoft.com/office/powerpoint/2010/main" val="3887788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Phân tích thiết kế</a:t>
            </a:r>
            <a:endParaRPr lang="en-US">
              <a:latin typeface="+mj-lt"/>
            </a:endParaRPr>
          </a:p>
        </p:txBody>
      </p:sp>
      <p:sp>
        <p:nvSpPr>
          <p:cNvPr id="3" name="Text Placeholder 2"/>
          <p:cNvSpPr>
            <a:spLocks noGrp="1"/>
          </p:cNvSpPr>
          <p:nvPr>
            <p:ph type="body" idx="1"/>
          </p:nvPr>
        </p:nvSpPr>
        <p:spPr>
          <a:xfrm>
            <a:off x="488950" y="1346200"/>
            <a:ext cx="3911600" cy="4902199"/>
          </a:xfrm>
        </p:spPr>
        <p:txBody>
          <a:bodyPr anchor="ctr">
            <a:normAutofit/>
          </a:bodyPr>
          <a:lstStyle/>
          <a:p>
            <a:pPr marL="342900" lvl="1" indent="0">
              <a:lnSpc>
                <a:spcPct val="100000"/>
              </a:lnSpc>
              <a:buNone/>
            </a:pPr>
            <a:r>
              <a:rPr lang="en-US" sz="3200">
                <a:latin typeface="+mn-lt"/>
              </a:rPr>
              <a:t>Usecase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25" y="1077911"/>
            <a:ext cx="4010025" cy="543877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644" y="959005"/>
            <a:ext cx="6831012" cy="5892920"/>
          </a:xfrm>
          <a:prstGeom prst="rect">
            <a:avLst/>
          </a:prstGeom>
        </p:spPr>
      </p:pic>
    </p:spTree>
    <p:extLst>
      <p:ext uri="{BB962C8B-B14F-4D97-AF65-F5344CB8AC3E}">
        <p14:creationId xmlns:p14="http://schemas.microsoft.com/office/powerpoint/2010/main" val="34071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Flow</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endParaRPr lang="en-US" sz="3200" smtClean="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568" y="989799"/>
            <a:ext cx="2630885" cy="570651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880" y="989799"/>
            <a:ext cx="2706906" cy="5615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3869" y="989799"/>
            <a:ext cx="5016561" cy="5775879"/>
          </a:xfrm>
          <a:prstGeom prst="rect">
            <a:avLst/>
          </a:prstGeom>
        </p:spPr>
      </p:pic>
    </p:spTree>
    <p:extLst>
      <p:ext uri="{BB962C8B-B14F-4D97-AF65-F5344CB8AC3E}">
        <p14:creationId xmlns:p14="http://schemas.microsoft.com/office/powerpoint/2010/main" val="163102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3"/>
                                        </p:tgtEl>
                                        <p:attrNameLst>
                                          <p:attrName>ppt_x</p:attrName>
                                        </p:attrNameLst>
                                      </p:cBhvr>
                                      <p:tavLst>
                                        <p:tav tm="0">
                                          <p:val>
                                            <p:strVal val="ppt_x"/>
                                          </p:val>
                                        </p:tav>
                                        <p:tav tm="100000">
                                          <p:val>
                                            <p:strVal val="ppt_x"/>
                                          </p:val>
                                        </p:tav>
                                      </p:tavLst>
                                    </p:anim>
                                    <p:anim calcmode="lin" valueType="num">
                                      <p:cBhvr additive="base">
                                        <p:cTn id="11" dur="500"/>
                                        <p:tgtEl>
                                          <p:spTgt spid="13"/>
                                        </p:tgtEl>
                                        <p:attrNameLst>
                                          <p:attrName>ppt_y</p:attrName>
                                        </p:attrNameLst>
                                      </p:cBhvr>
                                      <p:tavLst>
                                        <p:tav tm="0">
                                          <p:val>
                                            <p:strVal val="ppt_y"/>
                                          </p:val>
                                        </p:tav>
                                        <p:tav tm="100000">
                                          <p:val>
                                            <p:strVal val="1+ppt_h/2"/>
                                          </p:val>
                                        </p:tav>
                                      </p:tavLst>
                                    </p:anim>
                                    <p:set>
                                      <p:cBhvr>
                                        <p:cTn id="12" dur="1" fill="hold">
                                          <p:stCondLst>
                                            <p:cond delay="499"/>
                                          </p:stCondLst>
                                        </p:cTn>
                                        <p:tgtEl>
                                          <p:spTgt spid="13"/>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Thiết kế gói tổng quan</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endParaRPr lang="en-US" sz="3200" smtClean="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1066957"/>
            <a:ext cx="8191500" cy="5394199"/>
          </a:xfrm>
          <a:prstGeom prst="rect">
            <a:avLst/>
          </a:prstGeom>
        </p:spPr>
      </p:pic>
    </p:spTree>
    <p:extLst>
      <p:ext uri="{BB962C8B-B14F-4D97-AF65-F5344CB8AC3E}">
        <p14:creationId xmlns:p14="http://schemas.microsoft.com/office/powerpoint/2010/main" val="16634126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Tạo gói nội thất</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r>
              <a:rPr lang="en-US" sz="2800"/>
              <a:t>Từ phần mềm thiết </a:t>
            </a:r>
            <a:r>
              <a:rPr lang="en-US" sz="2800"/>
              <a:t>kế </a:t>
            </a:r>
            <a:r>
              <a:rPr lang="en-US" sz="2800" smtClean="0"/>
              <a:t>tạo </a:t>
            </a:r>
            <a:r>
              <a:rPr lang="en-US" sz="2800"/>
              <a:t>nên mô hình </a:t>
            </a:r>
            <a:r>
              <a:rPr lang="en-US" sz="2800"/>
              <a:t>nội </a:t>
            </a:r>
            <a:r>
              <a:rPr lang="en-US" sz="2800" smtClean="0"/>
              <a:t>thất, sau đó </a:t>
            </a:r>
            <a:r>
              <a:rPr lang="en-US" sz="2800"/>
              <a:t>xuất các file nội thất </a:t>
            </a:r>
            <a:r>
              <a:rPr lang="en-US" sz="2800"/>
              <a:t>ra </a:t>
            </a:r>
            <a:r>
              <a:rPr lang="en-US" sz="2800" smtClean="0"/>
              <a:t>định dạng FBX</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8" name="Picture 7"/>
          <p:cNvPicPr/>
          <p:nvPr/>
        </p:nvPicPr>
        <p:blipFill>
          <a:blip r:embed="rId3"/>
          <a:stretch>
            <a:fillRect/>
          </a:stretch>
        </p:blipFill>
        <p:spPr>
          <a:xfrm>
            <a:off x="789308" y="2395220"/>
            <a:ext cx="7646267" cy="4143693"/>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62244" y="3647916"/>
            <a:ext cx="2952750" cy="819150"/>
          </a:xfrm>
          <a:prstGeom prst="rect">
            <a:avLst/>
          </a:prstGeom>
          <a:noFill/>
          <a:ln>
            <a:noFill/>
          </a:ln>
        </p:spPr>
      </p:pic>
      <p:pic>
        <p:nvPicPr>
          <p:cNvPr id="15" name="Picture 14"/>
          <p:cNvPicPr/>
          <p:nvPr/>
        </p:nvPicPr>
        <p:blipFill>
          <a:blip r:embed="rId5"/>
          <a:stretch>
            <a:fillRect/>
          </a:stretch>
        </p:blipFill>
        <p:spPr>
          <a:xfrm>
            <a:off x="3618229" y="3647916"/>
            <a:ext cx="5400040" cy="1583055"/>
          </a:xfrm>
          <a:prstGeom prst="rect">
            <a:avLst/>
          </a:prstGeom>
        </p:spPr>
      </p:pic>
      <p:pic>
        <p:nvPicPr>
          <p:cNvPr id="16" name="Picture 15"/>
          <p:cNvPicPr/>
          <p:nvPr/>
        </p:nvPicPr>
        <p:blipFill>
          <a:blip r:embed="rId6"/>
          <a:stretch>
            <a:fillRect/>
          </a:stretch>
        </p:blipFill>
        <p:spPr>
          <a:xfrm>
            <a:off x="1401753" y="5473542"/>
            <a:ext cx="6084897" cy="1247934"/>
          </a:xfrm>
          <a:prstGeom prst="rect">
            <a:avLst/>
          </a:prstGeom>
        </p:spPr>
      </p:pic>
      <p:sp>
        <p:nvSpPr>
          <p:cNvPr id="17" name="Text Placeholder 2"/>
          <p:cNvSpPr txBox="1">
            <a:spLocks/>
          </p:cNvSpPr>
          <p:nvPr/>
        </p:nvSpPr>
        <p:spPr>
          <a:xfrm>
            <a:off x="488950" y="1346199"/>
            <a:ext cx="8026400" cy="490219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rgbClr val="3F3F3F"/>
              </a:buClr>
              <a:buSzPts val="1800"/>
              <a:buFont typeface="Arial"/>
              <a:buChar char="•"/>
              <a:defRPr sz="21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375"/>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375"/>
              </a:spcBef>
              <a:spcAft>
                <a:spcPts val="0"/>
              </a:spcAft>
              <a:buClr>
                <a:srgbClr val="3F3F3F"/>
              </a:buClr>
              <a:buSzPts val="1800"/>
              <a:buFont typeface="Arial"/>
              <a:buChar char="•"/>
              <a:defRPr sz="15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375"/>
              </a:spcBef>
              <a:spcAft>
                <a:spcPts val="0"/>
              </a:spcAft>
              <a:buClr>
                <a:srgbClr val="3F3F3F"/>
              </a:buClr>
              <a:buSzPts val="1800"/>
              <a:buFont typeface="Arial"/>
              <a:buChar char="•"/>
              <a:defRPr sz="135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375"/>
              </a:spcBef>
              <a:spcAft>
                <a:spcPts val="0"/>
              </a:spcAft>
              <a:buClr>
                <a:srgbClr val="3F3F3F"/>
              </a:buClr>
              <a:buSzPts val="1800"/>
              <a:buFont typeface="Arial"/>
              <a:buChar char="•"/>
              <a:defRPr sz="135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342900" lvl="1" indent="0">
              <a:lnSpc>
                <a:spcPct val="100000"/>
              </a:lnSpc>
              <a:buFont typeface="Arial"/>
              <a:buNone/>
            </a:pPr>
            <a:r>
              <a:rPr lang="en-US" sz="2800" smtClean="0"/>
              <a:t>Trong Unity, đưa mô hình thành con của 1 game object, thêm component cho hành động đặc biệt, đóng gói lại thành 1 prefab rồi gán nhãn asset bundle mong muốn</a:t>
            </a:r>
            <a:endParaRPr lang="en-US" sz="2800"/>
          </a:p>
        </p:txBody>
      </p:sp>
    </p:spTree>
    <p:extLst>
      <p:ext uri="{BB962C8B-B14F-4D97-AF65-F5344CB8AC3E}">
        <p14:creationId xmlns:p14="http://schemas.microsoft.com/office/powerpoint/2010/main" val="356106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1"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 calcmode="lin" valueType="num">
                                      <p:cBhvr additive="base">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P spid="1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Tải về gói nội thất</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r>
              <a:rPr lang="en-US" sz="2800" smtClean="0"/>
              <a:t>Khi </a:t>
            </a:r>
            <a:r>
              <a:rPr lang="en-US" sz="2800"/>
              <a:t>người dùng tải một asset bundle trên mạng về thì component sẽ tự động lưu lại thông tin của gói </a:t>
            </a:r>
            <a:r>
              <a:rPr lang="en-US" sz="2800"/>
              <a:t>nội </a:t>
            </a:r>
            <a:r>
              <a:rPr lang="en-US" sz="2800" smtClean="0"/>
              <a:t>thất, bao gồm địa chỉ tải xuống và số hiệu phiên bản, </a:t>
            </a:r>
            <a:r>
              <a:rPr lang="en-US" sz="2800"/>
              <a:t>ra một file json lưu trên bộ nhớ của </a:t>
            </a:r>
            <a:r>
              <a:rPr lang="en-US" sz="2800"/>
              <a:t>thiết </a:t>
            </a:r>
            <a:r>
              <a:rPr lang="en-US" sz="2800" smtClean="0"/>
              <a:t>bị.</a:t>
            </a:r>
          </a:p>
          <a:p>
            <a:pPr marL="342900" lvl="1" indent="0">
              <a:lnSpc>
                <a:spcPct val="100000"/>
              </a:lnSpc>
              <a:buNone/>
            </a:pPr>
            <a:endParaRPr lang="en-US" sz="2800" smtClean="0"/>
          </a:p>
          <a:p>
            <a:pPr marL="342900" lvl="1" indent="0">
              <a:lnSpc>
                <a:spcPct val="100000"/>
              </a:lnSpc>
              <a:buNone/>
            </a:pPr>
            <a:r>
              <a:rPr lang="en-US" sz="2800"/>
              <a:t>N</a:t>
            </a:r>
            <a:r>
              <a:rPr lang="en-US" sz="2800" smtClean="0"/>
              <a:t>hững </a:t>
            </a:r>
            <a:r>
              <a:rPr lang="en-US" sz="2800"/>
              <a:t>lần sau thì chương trình sẽ tự động cache các thông tin từ trong file json đấy ra mà không phải tải lại </a:t>
            </a:r>
            <a:r>
              <a:rPr lang="en-US" sz="2800"/>
              <a:t>lần </a:t>
            </a:r>
            <a:r>
              <a:rPr lang="en-US" sz="2800" smtClean="0"/>
              <a:t>nữa. </a:t>
            </a:r>
            <a:r>
              <a:rPr lang="en-US" sz="2800"/>
              <a:t>nếu muốn tải lại chỉ cần thay đổi số hiệu phiên bản đó.</a:t>
            </a:r>
            <a:endParaRPr lang="en-US" sz="4400" smtClean="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989851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a:cs typeface="Arial"/>
                <a:sym typeface="Arial"/>
              </a:rPr>
              <a:t>H</a:t>
            </a:r>
            <a:r>
              <a:rPr lang="en-US" smtClean="0">
                <a:cs typeface="Arial"/>
                <a:sym typeface="Arial"/>
              </a:rPr>
              <a:t>ành động đặc biệt</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r>
              <a:rPr lang="en-US" sz="4000" smtClean="0">
                <a:latin typeface="+mn-lt"/>
              </a:rPr>
              <a:t>Một số món đồ nội thất sẽ có các hành động riêng biệt (mở cửa tủ, ngăn kéo,…)</a:t>
            </a:r>
          </a:p>
          <a:p>
            <a:pPr marL="342900" lvl="1" indent="0">
              <a:lnSpc>
                <a:spcPct val="100000"/>
              </a:lnSpc>
              <a:buNone/>
            </a:pPr>
            <a:r>
              <a:rPr lang="en-US" sz="4000" smtClean="0">
                <a:latin typeface="+mn-lt"/>
              </a:rPr>
              <a:t>=&gt; Cần kiểm tra xem trong quá trình sắp xếp các hành động đó có bị va chạm với các đồ vật khác không</a:t>
            </a:r>
            <a:endParaRPr lang="en-US" sz="6000" smtClean="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2323022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Một số hình ảnh demo</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 y="1355723"/>
            <a:ext cx="8578871" cy="4883152"/>
          </a:xfrm>
          <a:prstGeom prst="rect">
            <a:avLst/>
          </a:prstGeom>
        </p:spPr>
      </p:pic>
    </p:spTree>
    <p:extLst>
      <p:ext uri="{BB962C8B-B14F-4D97-AF65-F5344CB8AC3E}">
        <p14:creationId xmlns:p14="http://schemas.microsoft.com/office/powerpoint/2010/main" val="1982608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488950" y="-143892"/>
            <a:ext cx="8026400" cy="11017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smtClean="0">
                <a:latin typeface="+mj-lt"/>
                <a:ea typeface="Arial"/>
                <a:cs typeface="Arial"/>
                <a:sym typeface="Arial"/>
              </a:rPr>
              <a:t>Nội dung chính</a:t>
            </a:r>
            <a:endParaRPr lang="vi-VN" dirty="0" err="1">
              <a:latin typeface="+mj-lt"/>
              <a:ea typeface="Arial"/>
              <a:cs typeface="Arial"/>
            </a:endParaRPr>
          </a:p>
        </p:txBody>
      </p:sp>
      <p:sp>
        <p:nvSpPr>
          <p:cNvPr id="96" name="Google Shape;96;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1" indent="0">
              <a:lnSpc>
                <a:spcPct val="150000"/>
              </a:lnSpc>
              <a:buNone/>
            </a:pPr>
            <a:r>
              <a:rPr lang="en-US" sz="3600" smtClean="0">
                <a:latin typeface="+mn-lt"/>
                <a:ea typeface="Arial"/>
                <a:cs typeface="Arial"/>
                <a:sym typeface="Arial"/>
              </a:rPr>
              <a:t>1</a:t>
            </a:r>
            <a:r>
              <a:rPr lang="en-US" sz="3600" dirty="0">
                <a:latin typeface="+mn-lt"/>
                <a:ea typeface="Arial"/>
                <a:cs typeface="Arial"/>
                <a:sym typeface="Arial"/>
              </a:rPr>
              <a:t>. </a:t>
            </a:r>
            <a:r>
              <a:rPr lang="en-US" sz="3600" dirty="0" err="1">
                <a:latin typeface="+mn-lt"/>
                <a:ea typeface="Arial"/>
                <a:cs typeface="Arial"/>
                <a:sym typeface="Arial"/>
              </a:rPr>
              <a:t>Giới</a:t>
            </a:r>
            <a:r>
              <a:rPr lang="en-US" sz="3600" dirty="0">
                <a:latin typeface="+mn-lt"/>
                <a:ea typeface="Arial"/>
                <a:cs typeface="Arial"/>
                <a:sym typeface="Arial"/>
              </a:rPr>
              <a:t> </a:t>
            </a:r>
            <a:r>
              <a:rPr lang="en-US" sz="3600" dirty="0" err="1">
                <a:latin typeface="+mn-lt"/>
                <a:ea typeface="Arial"/>
                <a:cs typeface="Arial"/>
                <a:sym typeface="Arial"/>
              </a:rPr>
              <a:t>thiệu</a:t>
            </a:r>
            <a:r>
              <a:rPr lang="en-US" sz="3600" dirty="0">
                <a:latin typeface="+mn-lt"/>
                <a:ea typeface="Arial"/>
                <a:cs typeface="Arial"/>
                <a:sym typeface="Arial"/>
              </a:rPr>
              <a:t> </a:t>
            </a:r>
            <a:r>
              <a:rPr lang="en-US" sz="3600" dirty="0" err="1">
                <a:latin typeface="+mn-lt"/>
                <a:ea typeface="Arial"/>
                <a:cs typeface="Arial"/>
                <a:sym typeface="Arial"/>
              </a:rPr>
              <a:t>đề</a:t>
            </a:r>
            <a:r>
              <a:rPr lang="en-US" sz="3600" dirty="0">
                <a:latin typeface="+mn-lt"/>
                <a:ea typeface="Arial"/>
                <a:cs typeface="Arial"/>
                <a:sym typeface="Arial"/>
              </a:rPr>
              <a:t> </a:t>
            </a:r>
            <a:r>
              <a:rPr lang="en-US" sz="3600" dirty="0" err="1">
                <a:latin typeface="+mn-lt"/>
                <a:ea typeface="Arial"/>
                <a:cs typeface="Arial"/>
                <a:sym typeface="Arial"/>
              </a:rPr>
              <a:t>tài</a:t>
            </a:r>
            <a:endParaRPr sz="3600" dirty="0">
              <a:latin typeface="+mn-lt"/>
              <a:ea typeface="Arial"/>
              <a:cs typeface="Arial"/>
            </a:endParaRPr>
          </a:p>
          <a:p>
            <a:pPr marL="342900" lvl="1" indent="0">
              <a:lnSpc>
                <a:spcPct val="150000"/>
              </a:lnSpc>
              <a:buNone/>
            </a:pPr>
            <a:r>
              <a:rPr lang="en-US" sz="3600">
                <a:latin typeface="+mn-lt"/>
                <a:ea typeface="Arial"/>
                <a:cs typeface="Arial"/>
                <a:sym typeface="Arial"/>
              </a:rPr>
              <a:t>2</a:t>
            </a:r>
            <a:r>
              <a:rPr lang="en-US" sz="3600" smtClean="0">
                <a:latin typeface="+mn-lt"/>
                <a:ea typeface="Arial"/>
                <a:cs typeface="Arial"/>
                <a:sym typeface="Arial"/>
              </a:rPr>
              <a:t>. </a:t>
            </a:r>
            <a:r>
              <a:rPr lang="en-US" sz="3600" smtClean="0">
                <a:latin typeface="+mn-lt"/>
                <a:ea typeface="Arial"/>
                <a:cs typeface="Arial"/>
                <a:sym typeface="Arial"/>
              </a:rPr>
              <a:t>C</a:t>
            </a:r>
            <a:r>
              <a:rPr lang="vi-VN" sz="3600" smtClean="0">
                <a:latin typeface="+mn-lt"/>
                <a:ea typeface="Arial"/>
                <a:cs typeface="Arial"/>
                <a:sym typeface="Arial"/>
              </a:rPr>
              <a:t>ác </a:t>
            </a:r>
            <a:r>
              <a:rPr lang="vi-VN" sz="3600">
                <a:latin typeface="+mn-lt"/>
                <a:ea typeface="Arial"/>
                <a:cs typeface="Arial"/>
                <a:sym typeface="Arial"/>
              </a:rPr>
              <a:t>công nghệ thực tại ảo</a:t>
            </a:r>
            <a:r>
              <a:rPr lang="en-US" sz="3600" smtClean="0">
                <a:latin typeface="+mn-lt"/>
                <a:ea typeface="Arial"/>
                <a:cs typeface="Arial"/>
                <a:sym typeface="Arial"/>
              </a:rPr>
              <a:t> </a:t>
            </a:r>
          </a:p>
          <a:p>
            <a:pPr marL="342900" lvl="1" indent="0">
              <a:lnSpc>
                <a:spcPct val="150000"/>
              </a:lnSpc>
              <a:buNone/>
            </a:pPr>
            <a:r>
              <a:rPr lang="en-US" sz="3600">
                <a:latin typeface="+mn-lt"/>
                <a:ea typeface="Arial"/>
                <a:cs typeface="Arial"/>
                <a:sym typeface="Arial"/>
              </a:rPr>
              <a:t>3</a:t>
            </a:r>
            <a:r>
              <a:rPr lang="en-US" sz="3600" smtClean="0">
                <a:latin typeface="+mn-lt"/>
                <a:ea typeface="Arial"/>
                <a:cs typeface="Arial"/>
                <a:sym typeface="Arial"/>
              </a:rPr>
              <a:t>. </a:t>
            </a:r>
            <a:r>
              <a:rPr lang="vi-VN" sz="3600">
                <a:latin typeface="+mn-lt"/>
                <a:ea typeface="Arial"/>
                <a:cs typeface="Arial"/>
                <a:sym typeface="Arial"/>
              </a:rPr>
              <a:t>Xây dựng ứng dụng</a:t>
            </a:r>
            <a:endParaRPr sz="3600" dirty="0">
              <a:latin typeface="+mn-lt"/>
              <a:ea typeface="Arial"/>
              <a:cs typeface="Arial"/>
            </a:endParaRPr>
          </a:p>
          <a:p>
            <a:pPr marL="342900" lvl="1" indent="0">
              <a:lnSpc>
                <a:spcPct val="150000"/>
              </a:lnSpc>
              <a:buNone/>
            </a:pPr>
            <a:r>
              <a:rPr lang="en-US" sz="3600">
                <a:latin typeface="+mn-lt"/>
                <a:ea typeface="Arial"/>
                <a:cs typeface="Arial"/>
                <a:sym typeface="Arial"/>
              </a:rPr>
              <a:t>4</a:t>
            </a:r>
            <a:r>
              <a:rPr lang="en-US" sz="3600" smtClean="0">
                <a:latin typeface="+mn-lt"/>
                <a:ea typeface="Arial"/>
                <a:cs typeface="Arial"/>
                <a:sym typeface="Arial"/>
              </a:rPr>
              <a:t>. </a:t>
            </a:r>
            <a:r>
              <a:rPr lang="en-US" sz="3600" dirty="0" err="1">
                <a:latin typeface="+mn-lt"/>
                <a:ea typeface="Arial"/>
                <a:cs typeface="Arial"/>
                <a:sym typeface="Arial"/>
              </a:rPr>
              <a:t>Kết</a:t>
            </a:r>
            <a:r>
              <a:rPr lang="en-US" sz="3600" dirty="0">
                <a:latin typeface="+mn-lt"/>
                <a:ea typeface="Arial"/>
                <a:cs typeface="Arial"/>
                <a:sym typeface="Arial"/>
              </a:rPr>
              <a:t> </a:t>
            </a:r>
            <a:r>
              <a:rPr lang="en-US" sz="3600" dirty="0" err="1">
                <a:latin typeface="+mn-lt"/>
                <a:ea typeface="Arial"/>
                <a:cs typeface="Arial"/>
                <a:sym typeface="Arial"/>
              </a:rPr>
              <a:t>luận</a:t>
            </a:r>
            <a:r>
              <a:rPr lang="en-US" sz="3600" dirty="0">
                <a:latin typeface="+mn-lt"/>
                <a:ea typeface="Arial"/>
                <a:cs typeface="Arial"/>
                <a:sym typeface="Arial"/>
              </a:rPr>
              <a:t> </a:t>
            </a:r>
            <a:r>
              <a:rPr lang="en-US" sz="3600" dirty="0" err="1">
                <a:latin typeface="+mn-lt"/>
                <a:ea typeface="Arial"/>
                <a:cs typeface="Arial"/>
                <a:sym typeface="Arial"/>
              </a:rPr>
              <a:t>và</a:t>
            </a:r>
            <a:r>
              <a:rPr lang="en-US" sz="3600" dirty="0">
                <a:latin typeface="+mn-lt"/>
                <a:ea typeface="Arial"/>
                <a:cs typeface="Arial"/>
                <a:sym typeface="Arial"/>
              </a:rPr>
              <a:t> </a:t>
            </a:r>
            <a:r>
              <a:rPr lang="en-US" sz="3600" dirty="0" err="1">
                <a:latin typeface="+mn-lt"/>
                <a:ea typeface="Arial"/>
                <a:cs typeface="Arial"/>
                <a:sym typeface="Arial"/>
              </a:rPr>
              <a:t>hướng</a:t>
            </a:r>
            <a:r>
              <a:rPr lang="en-US" sz="3600" dirty="0">
                <a:latin typeface="+mn-lt"/>
                <a:ea typeface="Arial"/>
                <a:cs typeface="Arial"/>
                <a:sym typeface="Arial"/>
              </a:rPr>
              <a:t> </a:t>
            </a:r>
            <a:r>
              <a:rPr lang="en-US" sz="3600" err="1">
                <a:latin typeface="+mn-lt"/>
                <a:ea typeface="Arial"/>
                <a:cs typeface="Arial"/>
                <a:sym typeface="Arial"/>
              </a:rPr>
              <a:t>phát</a:t>
            </a:r>
            <a:r>
              <a:rPr lang="en-US" sz="3600">
                <a:latin typeface="+mn-lt"/>
                <a:ea typeface="Arial"/>
                <a:cs typeface="Arial"/>
                <a:sym typeface="Arial"/>
              </a:rPr>
              <a:t> </a:t>
            </a:r>
            <a:r>
              <a:rPr lang="en-US" sz="3600" smtClean="0">
                <a:latin typeface="+mn-lt"/>
                <a:ea typeface="Arial"/>
                <a:cs typeface="Arial"/>
                <a:sym typeface="Arial"/>
              </a:rPr>
              <a:t>triển</a:t>
            </a:r>
            <a:endParaRPr sz="3600" dirty="0" err="1">
              <a:latin typeface="+mn-lt"/>
              <a:ea typeface="Arial"/>
              <a:cs typeface="Arial"/>
              <a:sym typeface="Arial"/>
            </a:endParaRPr>
          </a:p>
        </p:txBody>
      </p:sp>
      <p:sp>
        <p:nvSpPr>
          <p:cNvPr id="97" name="Google Shape;97;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Một số hình ảnh demo</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1" y="1346200"/>
            <a:ext cx="8584442" cy="4886323"/>
          </a:xfrm>
          <a:prstGeom prst="rect">
            <a:avLst/>
          </a:prstGeom>
        </p:spPr>
      </p:pic>
    </p:spTree>
    <p:extLst>
      <p:ext uri="{BB962C8B-B14F-4D97-AF65-F5344CB8AC3E}">
        <p14:creationId xmlns:p14="http://schemas.microsoft.com/office/powerpoint/2010/main" val="13847069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Một số hình ảnh demo</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346200"/>
            <a:ext cx="8612333" cy="4902199"/>
          </a:xfrm>
          <a:prstGeom prst="rect">
            <a:avLst/>
          </a:prstGeom>
        </p:spPr>
      </p:pic>
    </p:spTree>
    <p:extLst>
      <p:ext uri="{BB962C8B-B14F-4D97-AF65-F5344CB8AC3E}">
        <p14:creationId xmlns:p14="http://schemas.microsoft.com/office/powerpoint/2010/main" val="2964256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Một số hình ảnh demo</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50" y="1346199"/>
            <a:ext cx="8645454" cy="4902199"/>
          </a:xfrm>
          <a:prstGeom prst="rect">
            <a:avLst/>
          </a:prstGeom>
        </p:spPr>
      </p:pic>
    </p:spTree>
    <p:extLst>
      <p:ext uri="{BB962C8B-B14F-4D97-AF65-F5344CB8AC3E}">
        <p14:creationId xmlns:p14="http://schemas.microsoft.com/office/powerpoint/2010/main" val="2323815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Tổng kết</a:t>
            </a:r>
            <a:endParaRPr lang="en-US">
              <a:latin typeface="+mj-lt"/>
            </a:endParaRPr>
          </a:p>
        </p:txBody>
      </p:sp>
      <p:sp>
        <p:nvSpPr>
          <p:cNvPr id="3" name="Text Placeholder 2"/>
          <p:cNvSpPr>
            <a:spLocks noGrp="1"/>
          </p:cNvSpPr>
          <p:nvPr>
            <p:ph type="body" idx="1"/>
          </p:nvPr>
        </p:nvSpPr>
        <p:spPr>
          <a:xfrm>
            <a:off x="488950" y="1206578"/>
            <a:ext cx="8026400" cy="5514898"/>
          </a:xfrm>
        </p:spPr>
        <p:txBody>
          <a:bodyPr>
            <a:noAutofit/>
          </a:bodyPr>
          <a:lstStyle/>
          <a:p>
            <a:pPr marL="800100" lvl="1" indent="-457200">
              <a:lnSpc>
                <a:spcPct val="100000"/>
              </a:lnSpc>
              <a:buFont typeface="Wingdings" panose="05000000000000000000" pitchFamily="2" charset="2"/>
              <a:buChar char="v"/>
            </a:pPr>
            <a:r>
              <a:rPr lang="en-US" sz="3200" smtClean="0">
                <a:latin typeface="+mn-lt"/>
              </a:rPr>
              <a:t>Kết quả đạt được</a:t>
            </a:r>
          </a:p>
          <a:p>
            <a:pPr marL="1257300" lvl="2" indent="-457200">
              <a:lnSpc>
                <a:spcPct val="100000"/>
              </a:lnSpc>
              <a:buFont typeface="Arial" panose="020B0604020202020204" pitchFamily="34" charset="0"/>
              <a:buChar char="•"/>
            </a:pPr>
            <a:r>
              <a:rPr lang="en-US" sz="2400" smtClean="0">
                <a:latin typeface="+mn-lt"/>
              </a:rPr>
              <a:t>Xây dựng thành công </a:t>
            </a:r>
            <a:r>
              <a:rPr lang="en-US" sz="2400" i="1" smtClean="0">
                <a:latin typeface="+mn-lt"/>
              </a:rPr>
              <a:t>ứng dụng hỗ trợ thiết kế nội thất</a:t>
            </a:r>
            <a:r>
              <a:rPr lang="vi-VN" sz="2400" smtClean="0">
                <a:latin typeface="+mn-lt"/>
              </a:rPr>
              <a:t>.</a:t>
            </a:r>
            <a:endParaRPr lang="en-US" sz="2400" smtClean="0">
              <a:latin typeface="+mn-lt"/>
            </a:endParaRPr>
          </a:p>
          <a:p>
            <a:pPr marL="1257300" lvl="2" indent="-457200">
              <a:lnSpc>
                <a:spcPct val="100000"/>
              </a:lnSpc>
              <a:buFont typeface="Arial" panose="020B0604020202020204" pitchFamily="34" charset="0"/>
              <a:buChar char="•"/>
            </a:pPr>
            <a:r>
              <a:rPr lang="en-US" sz="2400" smtClean="0">
                <a:latin typeface="+mn-lt"/>
              </a:rPr>
              <a:t>Thêm được các tương tác với vật thể nhằm tăng trải nghiệm</a:t>
            </a:r>
          </a:p>
          <a:p>
            <a:pPr marL="1257300" lvl="2" indent="-457200">
              <a:lnSpc>
                <a:spcPct val="100000"/>
              </a:lnSpc>
              <a:buFont typeface="Arial" panose="020B0604020202020204" pitchFamily="34" charset="0"/>
              <a:buChar char="•"/>
            </a:pPr>
            <a:r>
              <a:rPr lang="en-US" sz="2400" smtClean="0">
                <a:latin typeface="+mn-lt"/>
              </a:rPr>
              <a:t>Thêm được hệ thống dùng để nạp file bên ngoài</a:t>
            </a:r>
          </a:p>
          <a:p>
            <a:pPr marL="800100" lvl="1" indent="-457200">
              <a:lnSpc>
                <a:spcPct val="100000"/>
              </a:lnSpc>
              <a:buFont typeface="Wingdings" panose="05000000000000000000" pitchFamily="2" charset="2"/>
              <a:buChar char="v"/>
            </a:pPr>
            <a:r>
              <a:rPr lang="en-US" sz="3200" smtClean="0">
                <a:latin typeface="+mn-lt"/>
              </a:rPr>
              <a:t>Các hạn chế</a:t>
            </a:r>
          </a:p>
          <a:p>
            <a:pPr marL="1257300" lvl="2" indent="-457200">
              <a:lnSpc>
                <a:spcPct val="100000"/>
              </a:lnSpc>
              <a:buFont typeface="Arial" panose="020B0604020202020204" pitchFamily="34" charset="0"/>
              <a:buChar char="•"/>
            </a:pPr>
            <a:r>
              <a:rPr lang="en-US" sz="2400" smtClean="0">
                <a:latin typeface="+mn-lt"/>
              </a:rPr>
              <a:t>Các </a:t>
            </a:r>
            <a:r>
              <a:rPr lang="en-US" sz="2400">
                <a:latin typeface="+mn-lt"/>
              </a:rPr>
              <a:t>thao </a:t>
            </a:r>
            <a:r>
              <a:rPr lang="en-US" sz="2400" smtClean="0">
                <a:latin typeface="+mn-lt"/>
              </a:rPr>
              <a:t>tác chuyển </a:t>
            </a:r>
            <a:r>
              <a:rPr lang="en-US" sz="2400">
                <a:latin typeface="+mn-lt"/>
              </a:rPr>
              <a:t>đổi vẫn chưa được mượt mà, hình dạng </a:t>
            </a:r>
            <a:r>
              <a:rPr lang="en-US" sz="2400">
                <a:latin typeface="+mn-lt"/>
              </a:rPr>
              <a:t>nút </a:t>
            </a:r>
            <a:r>
              <a:rPr lang="en-US" sz="2400" smtClean="0">
                <a:latin typeface="+mn-lt"/>
              </a:rPr>
              <a:t>bấm thô sơ</a:t>
            </a:r>
          </a:p>
          <a:p>
            <a:pPr marL="1257300" lvl="2" indent="-457200">
              <a:lnSpc>
                <a:spcPct val="100000"/>
              </a:lnSpc>
              <a:buFont typeface="Arial" panose="020B0604020202020204" pitchFamily="34" charset="0"/>
              <a:buChar char="•"/>
            </a:pPr>
            <a:r>
              <a:rPr lang="en-US" sz="2400" smtClean="0">
                <a:latin typeface="+mn-lt"/>
              </a:rPr>
              <a:t>Lượng dữ liệu sinh ra về lâu dài có thể gây cản trở</a:t>
            </a:r>
          </a:p>
          <a:p>
            <a:pPr marL="1257300" lvl="2" indent="-457200">
              <a:lnSpc>
                <a:spcPct val="100000"/>
              </a:lnSpc>
              <a:buFont typeface="Arial" panose="020B0604020202020204" pitchFamily="34" charset="0"/>
              <a:buChar char="•"/>
            </a:pPr>
            <a:r>
              <a:rPr lang="en-US" sz="2400" smtClean="0">
                <a:latin typeface="+mn-lt"/>
              </a:rPr>
              <a:t>Chưa </a:t>
            </a:r>
            <a:r>
              <a:rPr lang="en-US" sz="2400">
                <a:latin typeface="+mn-lt"/>
              </a:rPr>
              <a:t>có phân quyền </a:t>
            </a:r>
            <a:r>
              <a:rPr lang="en-US" sz="2400">
                <a:latin typeface="+mn-lt"/>
              </a:rPr>
              <a:t>người </a:t>
            </a:r>
            <a:r>
              <a:rPr lang="en-US" sz="2400" smtClean="0">
                <a:latin typeface="+mn-lt"/>
              </a:rPr>
              <a:t>dùng</a:t>
            </a:r>
            <a:endParaRPr lang="en-US" sz="240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954965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cs typeface="Arial"/>
                <a:sym typeface="Arial"/>
              </a:rPr>
              <a:t>Định hướng phát triển</a:t>
            </a:r>
            <a:endParaRPr lang="en-US">
              <a:latin typeface="+mj-lt"/>
            </a:endParaRPr>
          </a:p>
        </p:txBody>
      </p:sp>
      <p:sp>
        <p:nvSpPr>
          <p:cNvPr id="3" name="Text Placeholder 2"/>
          <p:cNvSpPr>
            <a:spLocks noGrp="1"/>
          </p:cNvSpPr>
          <p:nvPr>
            <p:ph type="body" idx="1"/>
          </p:nvPr>
        </p:nvSpPr>
        <p:spPr>
          <a:xfrm>
            <a:off x="488950" y="1206578"/>
            <a:ext cx="8026400" cy="5514898"/>
          </a:xfrm>
        </p:spPr>
        <p:txBody>
          <a:bodyPr>
            <a:noAutofit/>
          </a:bodyPr>
          <a:lstStyle/>
          <a:p>
            <a:pPr lvl="0"/>
            <a:r>
              <a:rPr lang="en-US" sz="4000" smtClean="0"/>
              <a:t>Thêm </a:t>
            </a:r>
            <a:r>
              <a:rPr lang="en-US" sz="4000"/>
              <a:t>tính năng undo/redo</a:t>
            </a:r>
          </a:p>
          <a:p>
            <a:pPr lvl="0"/>
            <a:r>
              <a:rPr lang="en-US" sz="4000"/>
              <a:t>Thêm các tính năng </a:t>
            </a:r>
            <a:r>
              <a:rPr lang="en-US" sz="4000"/>
              <a:t>thống </a:t>
            </a:r>
            <a:r>
              <a:rPr lang="en-US" sz="4000" smtClean="0"/>
              <a:t>kê</a:t>
            </a:r>
            <a:endParaRPr lang="en-US" sz="4000"/>
          </a:p>
          <a:p>
            <a:pPr lvl="0"/>
            <a:r>
              <a:rPr lang="en-US" sz="4000"/>
              <a:t>Thêm tính năng tìm </a:t>
            </a:r>
            <a:r>
              <a:rPr lang="en-US" sz="4000"/>
              <a:t>kiếm </a:t>
            </a:r>
            <a:endParaRPr lang="en-US" sz="4000" smtClean="0"/>
          </a:p>
          <a:p>
            <a:pPr lvl="0"/>
            <a:r>
              <a:rPr lang="en-US" sz="4000" smtClean="0"/>
              <a:t>Thêm </a:t>
            </a:r>
            <a:r>
              <a:rPr lang="en-US" sz="4000"/>
              <a:t>tính năng cho phép tải cả những gói nội thất có định dạng khác.</a:t>
            </a:r>
            <a:endParaRPr lang="en-US" sz="600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4391340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0"/>
          <p:cNvSpPr txBox="1"/>
          <p:nvPr/>
        </p:nvSpPr>
        <p:spPr>
          <a:xfrm>
            <a:off x="1542516" y="1858709"/>
            <a:ext cx="6575989"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err="1">
                <a:solidFill>
                  <a:schemeClr val="dk1"/>
                </a:solidFill>
                <a:sym typeface="Arial"/>
              </a:rPr>
              <a:t>Cảm</a:t>
            </a:r>
            <a:r>
              <a:rPr lang="en-US" sz="4400" dirty="0">
                <a:solidFill>
                  <a:schemeClr val="dk1"/>
                </a:solidFill>
                <a:sym typeface="Arial"/>
              </a:rPr>
              <a:t> </a:t>
            </a:r>
            <a:r>
              <a:rPr lang="en-US" sz="4400" dirty="0" err="1">
                <a:solidFill>
                  <a:schemeClr val="dk1"/>
                </a:solidFill>
                <a:sym typeface="Arial"/>
              </a:rPr>
              <a:t>ơn</a:t>
            </a:r>
            <a:r>
              <a:rPr lang="en-US" sz="4400" dirty="0">
                <a:solidFill>
                  <a:schemeClr val="dk1"/>
                </a:solidFill>
                <a:sym typeface="Arial"/>
              </a:rPr>
              <a:t> </a:t>
            </a:r>
            <a:r>
              <a:rPr lang="en-US" sz="4400" dirty="0" err="1">
                <a:solidFill>
                  <a:schemeClr val="dk1"/>
                </a:solidFill>
                <a:sym typeface="Arial"/>
              </a:rPr>
              <a:t>thầy</a:t>
            </a:r>
            <a:r>
              <a:rPr lang="en-US" sz="4400" dirty="0">
                <a:solidFill>
                  <a:schemeClr val="dk1"/>
                </a:solidFill>
                <a:sym typeface="Arial"/>
              </a:rPr>
              <a:t> </a:t>
            </a:r>
            <a:r>
              <a:rPr lang="en-US" sz="4400" dirty="0" err="1">
                <a:solidFill>
                  <a:schemeClr val="dk1"/>
                </a:solidFill>
                <a:sym typeface="Arial"/>
              </a:rPr>
              <a:t>cô</a:t>
            </a:r>
            <a:r>
              <a:rPr lang="en-US" sz="4400" dirty="0">
                <a:solidFill>
                  <a:schemeClr val="dk1"/>
                </a:solidFill>
                <a:sym typeface="Arial"/>
              </a:rPr>
              <a:t> </a:t>
            </a:r>
            <a:r>
              <a:rPr lang="en-US" sz="4400" dirty="0" err="1">
                <a:solidFill>
                  <a:schemeClr val="dk1"/>
                </a:solidFill>
                <a:sym typeface="Arial"/>
              </a:rPr>
              <a:t>và</a:t>
            </a:r>
            <a:r>
              <a:rPr lang="en-US" sz="4400" dirty="0">
                <a:solidFill>
                  <a:schemeClr val="dk1"/>
                </a:solidFill>
                <a:sym typeface="Arial"/>
              </a:rPr>
              <a:t> </a:t>
            </a:r>
            <a:r>
              <a:rPr lang="en-US" sz="4400" dirty="0" err="1">
                <a:solidFill>
                  <a:schemeClr val="dk1"/>
                </a:solidFill>
                <a:sym typeface="Arial"/>
              </a:rPr>
              <a:t>mọi</a:t>
            </a:r>
            <a:r>
              <a:rPr lang="en-US" sz="4400" dirty="0">
                <a:solidFill>
                  <a:schemeClr val="dk1"/>
                </a:solidFill>
                <a:sym typeface="Arial"/>
              </a:rPr>
              <a:t> </a:t>
            </a:r>
            <a:r>
              <a:rPr lang="en-US" sz="4400" dirty="0" err="1">
                <a:solidFill>
                  <a:schemeClr val="dk1"/>
                </a:solidFill>
                <a:sym typeface="Arial"/>
              </a:rPr>
              <a:t>người</a:t>
            </a:r>
            <a:r>
              <a:rPr lang="en-US" sz="4400" dirty="0">
                <a:solidFill>
                  <a:schemeClr val="dk1"/>
                </a:solidFill>
                <a:sym typeface="Arial"/>
              </a:rPr>
              <a:t> </a:t>
            </a:r>
            <a:r>
              <a:rPr lang="en-US" sz="4400" dirty="0" err="1">
                <a:solidFill>
                  <a:schemeClr val="dk1"/>
                </a:solidFill>
                <a:sym typeface="Arial"/>
              </a:rPr>
              <a:t>đã</a:t>
            </a:r>
            <a:r>
              <a:rPr lang="en-US" sz="4400" dirty="0">
                <a:solidFill>
                  <a:schemeClr val="dk1"/>
                </a:solidFill>
                <a:sym typeface="Arial"/>
              </a:rPr>
              <a:t> </a:t>
            </a:r>
            <a:r>
              <a:rPr lang="en-US" sz="4400" dirty="0" err="1">
                <a:solidFill>
                  <a:schemeClr val="dk1"/>
                </a:solidFill>
                <a:sym typeface="Arial"/>
              </a:rPr>
              <a:t>lắng</a:t>
            </a:r>
            <a:r>
              <a:rPr lang="en-US" sz="4400" dirty="0">
                <a:solidFill>
                  <a:schemeClr val="dk1"/>
                </a:solidFill>
                <a:sym typeface="Arial"/>
              </a:rPr>
              <a:t> </a:t>
            </a:r>
            <a:r>
              <a:rPr lang="en-US" sz="4400" dirty="0" err="1">
                <a:solidFill>
                  <a:schemeClr val="dk1"/>
                </a:solidFill>
                <a:sym typeface="Arial"/>
              </a:rPr>
              <a:t>nghe</a:t>
            </a:r>
            <a:r>
              <a:rPr lang="en-US" sz="4400" dirty="0">
                <a:solidFill>
                  <a:schemeClr val="dk1"/>
                </a:solidFill>
                <a:sym typeface="Arial"/>
              </a:rPr>
              <a:t>!</a:t>
            </a:r>
            <a:endParaRPr lang="vi-VN" sz="4400" dirty="0">
              <a:solidFill>
                <a:schemeClr val="dk1"/>
              </a:solidFill>
              <a:latin typeface="Calibri"/>
              <a:ea typeface="Calibri"/>
              <a:cs typeface="Calibri"/>
            </a:endParaRPr>
          </a:p>
        </p:txBody>
      </p:sp>
      <p:sp>
        <p:nvSpPr>
          <p:cNvPr id="342" name="Google Shape;342;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FF76FB-FAE7-488B-A21E-87F2AEE25D2D}"/>
              </a:ext>
            </a:extLst>
          </p:cNvPr>
          <p:cNvSpPr>
            <a:spLocks noGrp="1"/>
          </p:cNvSpPr>
          <p:nvPr>
            <p:ph type="title"/>
          </p:nvPr>
        </p:nvSpPr>
        <p:spPr/>
        <p:txBody>
          <a:bodyPr/>
          <a:lstStyle/>
          <a:p>
            <a:r>
              <a:rPr lang="en-US" dirty="0" err="1"/>
              <a:t>Tài</a:t>
            </a:r>
            <a:r>
              <a:rPr lang="en-US" dirty="0"/>
              <a:t> </a:t>
            </a:r>
            <a:r>
              <a:rPr lang="en-US" dirty="0" err="1"/>
              <a:t>liệu</a:t>
            </a:r>
            <a:r>
              <a:rPr lang="en-US" dirty="0"/>
              <a:t> </a:t>
            </a:r>
            <a:r>
              <a:rPr lang="en-US" dirty="0" err="1"/>
              <a:t>tham</a:t>
            </a:r>
            <a:r>
              <a:rPr lang="en-US" dirty="0"/>
              <a:t> </a:t>
            </a:r>
            <a:r>
              <a:rPr lang="en-US" dirty="0" err="1"/>
              <a:t>khảo</a:t>
            </a:r>
            <a:endParaRPr lang="en-US" dirty="0"/>
          </a:p>
        </p:txBody>
      </p:sp>
      <p:sp>
        <p:nvSpPr>
          <p:cNvPr id="3" name="Chỗ dành sẵn cho Văn bản 2">
            <a:extLst>
              <a:ext uri="{FF2B5EF4-FFF2-40B4-BE49-F238E27FC236}">
                <a16:creationId xmlns:a16="http://schemas.microsoft.com/office/drawing/2014/main" id="{D10C7CA1-ECAF-41F4-88D4-64247E9A338B}"/>
              </a:ext>
            </a:extLst>
          </p:cNvPr>
          <p:cNvSpPr>
            <a:spLocks noGrp="1"/>
          </p:cNvSpPr>
          <p:nvPr>
            <p:ph type="body" idx="1"/>
          </p:nvPr>
        </p:nvSpPr>
        <p:spPr/>
        <p:txBody>
          <a:bodyPr>
            <a:normAutofit fontScale="77500" lnSpcReduction="20000"/>
          </a:bodyPr>
          <a:lstStyle/>
          <a:p>
            <a:r>
              <a:rPr lang="en-US" sz="2600">
                <a:latin typeface="Times New Roman" panose="02020603050405020304" pitchFamily="18" charset="0"/>
                <a:cs typeface="Times New Roman" panose="02020603050405020304" pitchFamily="18" charset="0"/>
              </a:rPr>
              <a:t>J. Scribani, "Visual Capitalist," 16 January 2019. [Online]. Available: https://www.visualcapitalist.com/extended-reality-xr/. [Accessed 15 11 2020].</a:t>
            </a:r>
          </a:p>
          <a:p>
            <a:r>
              <a:rPr lang="en-US" sz="2600">
                <a:latin typeface="Times New Roman" panose="02020603050405020304" pitchFamily="18" charset="0"/>
                <a:cs typeface="Times New Roman" panose="02020603050405020304" pitchFamily="18" charset="0"/>
              </a:rPr>
              <a:t>"Hello Future," Orange, 22 August 2020. [Online]. Available: https://hellofuture.orange.com/en/extended-reality-for-learning-designing-visiting-etc/. [Accessed 15 11 2020].</a:t>
            </a:r>
          </a:p>
          <a:p>
            <a:r>
              <a:rPr lang="en-US" sz="2600">
                <a:latin typeface="Times New Roman" panose="02020603050405020304" pitchFamily="18" charset="0"/>
                <a:cs typeface="Times New Roman" panose="02020603050405020304" pitchFamily="18" charset="0"/>
              </a:rPr>
              <a:t>E. Zubkov, "blog.griddynamics.com," 10 January 2018. [Online]. Available: https://blog.griddynamics.com/how-arkit-and-arcore-recognize-vertical-planes/.</a:t>
            </a:r>
          </a:p>
          <a:p>
            <a:r>
              <a:rPr lang="en-US" sz="2600">
                <a:latin typeface="Times New Roman" panose="02020603050405020304" pitchFamily="18" charset="0"/>
                <a:cs typeface="Times New Roman" panose="02020603050405020304" pitchFamily="18" charset="0"/>
              </a:rPr>
              <a:t>P. Hübner, K. Clintworth, Q. Liu, M. Weinmann and S. Wursthorn, "Evaluation of Hololens Tracking and Depth Sensing for Indoor Mapping Applications," Sensors 2020, no. 20, p. 1021. </a:t>
            </a:r>
          </a:p>
          <a:p>
            <a:r>
              <a:rPr lang="en-US" sz="2600">
                <a:latin typeface="Times New Roman" panose="02020603050405020304" pitchFamily="18" charset="0"/>
                <a:cs typeface="Times New Roman" panose="02020603050405020304" pitchFamily="18" charset="0"/>
              </a:rPr>
              <a:t>[Online]. Available: https://developers.google.com/ar/discover.</a:t>
            </a:r>
          </a:p>
          <a:p>
            <a:r>
              <a:rPr lang="en-US" sz="2600">
                <a:latin typeface="Times New Roman" panose="02020603050405020304" pitchFamily="18" charset="0"/>
                <a:cs typeface="Times New Roman" panose="02020603050405020304" pitchFamily="18" charset="0"/>
              </a:rPr>
              <a:t>[Online]. Available: https://developer.apple.com/documentation/arkit.</a:t>
            </a:r>
          </a:p>
          <a:p>
            <a:r>
              <a:rPr lang="en-US" sz="2600">
                <a:latin typeface="Times New Roman" panose="02020603050405020304" pitchFamily="18" charset="0"/>
                <a:cs typeface="Times New Roman" panose="02020603050405020304" pitchFamily="18" charset="0"/>
              </a:rPr>
              <a:t>[Online]. Available: https://microsoft.github.io/MixedRealityToolkit-Unity/</a:t>
            </a:r>
          </a:p>
          <a:p>
            <a:r>
              <a:rPr lang="en-US" sz="2600">
                <a:latin typeface="Times New Roman" panose="02020603050405020304" pitchFamily="18" charset="0"/>
                <a:cs typeface="Times New Roman" panose="02020603050405020304" pitchFamily="18" charset="0"/>
              </a:rPr>
              <a:t>[Online]. Available: docs.unity3d.com/Manual/com.unity.xr.arfoundation</a:t>
            </a:r>
            <a:endParaRPr lang="en-US" sz="2600" dirty="0">
              <a:latin typeface="Times New Roman" panose="02020603050405020304" pitchFamily="18" charset="0"/>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7EEE7424-85AA-48A0-A4E6-2FDC55509C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39275374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title"/>
          </p:nvPr>
        </p:nvSpPr>
        <p:spPr>
          <a:xfrm>
            <a:off x="561415" y="-85344"/>
            <a:ext cx="7953935" cy="10475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imes New Roman"/>
              <a:buNone/>
            </a:pPr>
            <a:r>
              <a:rPr lang="en-US" smtClean="0">
                <a:latin typeface="+mj-lt"/>
                <a:ea typeface="Times New Roman"/>
                <a:cs typeface="Times New Roman"/>
                <a:sym typeface="Times New Roman"/>
              </a:rPr>
              <a:t>Giới</a:t>
            </a:r>
            <a:r>
              <a:rPr lang="en-US" dirty="0">
                <a:latin typeface="+mj-lt"/>
                <a:ea typeface="Times New Roman"/>
                <a:cs typeface="Times New Roman"/>
                <a:sym typeface="Times New Roman"/>
              </a:rPr>
              <a:t> </a:t>
            </a:r>
            <a:r>
              <a:rPr lang="en-US" dirty="0" err="1">
                <a:latin typeface="+mj-lt"/>
                <a:ea typeface="Times New Roman"/>
                <a:cs typeface="Times New Roman"/>
                <a:sym typeface="Times New Roman"/>
              </a:rPr>
              <a:t>thiệu</a:t>
            </a:r>
            <a:r>
              <a:rPr lang="en-US" dirty="0">
                <a:latin typeface="+mj-lt"/>
                <a:ea typeface="Times New Roman"/>
                <a:cs typeface="Times New Roman"/>
                <a:sym typeface="Times New Roman"/>
              </a:rPr>
              <a:t> </a:t>
            </a:r>
            <a:r>
              <a:rPr lang="en-US" dirty="0" err="1">
                <a:latin typeface="+mj-lt"/>
                <a:ea typeface="Times New Roman"/>
                <a:cs typeface="Times New Roman"/>
                <a:sym typeface="Times New Roman"/>
              </a:rPr>
              <a:t>đề</a:t>
            </a:r>
            <a:r>
              <a:rPr lang="en-US" dirty="0">
                <a:latin typeface="+mj-lt"/>
                <a:ea typeface="Times New Roman"/>
                <a:cs typeface="Times New Roman"/>
                <a:sym typeface="Times New Roman"/>
              </a:rPr>
              <a:t> </a:t>
            </a:r>
            <a:r>
              <a:rPr lang="en-US" dirty="0" err="1">
                <a:latin typeface="+mj-lt"/>
                <a:ea typeface="Times New Roman"/>
                <a:cs typeface="Times New Roman"/>
                <a:sym typeface="Times New Roman"/>
              </a:rPr>
              <a:t>tài</a:t>
            </a:r>
            <a:endParaRPr lang="vi-VN" b="0" dirty="0">
              <a:latin typeface="+mj-lt"/>
              <a:ea typeface="Times New Roman"/>
              <a:cs typeface="Times New Roman"/>
            </a:endParaRPr>
          </a:p>
        </p:txBody>
      </p:sp>
      <p:sp>
        <p:nvSpPr>
          <p:cNvPr id="105" name="Google Shape;105;p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6" name="Picture 5" descr="https://lh4.googleusercontent.com/RuNdKL23VE3WpuaAc8A6AuaOZFCGw6-vVELzUMbmIYrUV0_kSyM-ATkawCpUCo0fuijJAHLsHnG4fruid8uVv5Ig3C1hxBqQ42Q53QTHmpGQihsTFyDMp0wUKKGugFWzFkFLxa4"/>
          <p:cNvPicPr/>
          <p:nvPr/>
        </p:nvPicPr>
        <p:blipFill>
          <a:blip r:embed="rId3">
            <a:extLst>
              <a:ext uri="{28A0092B-C50C-407E-A947-70E740481C1C}">
                <a14:useLocalDpi xmlns:a14="http://schemas.microsoft.com/office/drawing/2010/main" val="0"/>
              </a:ext>
            </a:extLst>
          </a:blip>
          <a:srcRect/>
          <a:stretch>
            <a:fillRect/>
          </a:stretch>
        </p:blipFill>
        <p:spPr bwMode="auto">
          <a:xfrm>
            <a:off x="849934" y="2028203"/>
            <a:ext cx="7376896" cy="3262160"/>
          </a:xfrm>
          <a:prstGeom prst="rect">
            <a:avLst/>
          </a:prstGeom>
          <a:noFill/>
          <a:ln>
            <a:noFill/>
          </a:ln>
        </p:spPr>
      </p:pic>
      <p:pic>
        <p:nvPicPr>
          <p:cNvPr id="2" name="Picture 1"/>
          <p:cNvPicPr>
            <a:picLocks noChangeAspect="1"/>
          </p:cNvPicPr>
          <p:nvPr/>
        </p:nvPicPr>
        <p:blipFill>
          <a:blip r:embed="rId4"/>
          <a:stretch>
            <a:fillRect/>
          </a:stretch>
        </p:blipFill>
        <p:spPr>
          <a:xfrm>
            <a:off x="165494" y="2465852"/>
            <a:ext cx="8745775" cy="282451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395" y="1250576"/>
            <a:ext cx="5701972" cy="5255061"/>
          </a:xfrm>
          <a:prstGeom prst="rect">
            <a:avLst/>
          </a:prstGeom>
        </p:spPr>
      </p:pic>
    </p:spTree>
    <p:extLst>
      <p:ext uri="{BB962C8B-B14F-4D97-AF65-F5344CB8AC3E}">
        <p14:creationId xmlns:p14="http://schemas.microsoft.com/office/powerpoint/2010/main" val="422748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2"/>
                                        </p:tgtEl>
                                        <p:attrNameLst>
                                          <p:attrName>ppt_x</p:attrName>
                                        </p:attrNameLst>
                                      </p:cBhvr>
                                      <p:tavLst>
                                        <p:tav tm="0">
                                          <p:val>
                                            <p:strVal val="ppt_x"/>
                                          </p:val>
                                        </p:tav>
                                        <p:tav tm="100000">
                                          <p:val>
                                            <p:strVal val="ppt_x"/>
                                          </p:val>
                                        </p:tav>
                                      </p:tavLst>
                                    </p:anim>
                                    <p:anim calcmode="lin" valueType="num">
                                      <p:cBhvr additive="base">
                                        <p:cTn id="18" dur="500"/>
                                        <p:tgtEl>
                                          <p:spTgt spid="2"/>
                                        </p:tgtEl>
                                        <p:attrNameLst>
                                          <p:attrName>ppt_y</p:attrName>
                                        </p:attrNameLst>
                                      </p:cBhvr>
                                      <p:tavLst>
                                        <p:tav tm="0">
                                          <p:val>
                                            <p:strVal val="ppt_y"/>
                                          </p:val>
                                        </p:tav>
                                        <p:tav tm="100000">
                                          <p:val>
                                            <p:strVal val="1+ppt_h/2"/>
                                          </p:val>
                                        </p:tav>
                                      </p:tavLst>
                                    </p:anim>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a:latin typeface="+mj-lt"/>
                <a:ea typeface="Arial"/>
                <a:cs typeface="Arial"/>
                <a:sym typeface="Arial"/>
              </a:rPr>
              <a:t>C</a:t>
            </a:r>
            <a:r>
              <a:rPr lang="vi-VN">
                <a:latin typeface="+mj-lt"/>
                <a:ea typeface="Arial"/>
                <a:cs typeface="Arial"/>
                <a:sym typeface="Arial"/>
              </a:rPr>
              <a:t>ác công nghệ thực tại ảo</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50000"/>
              </a:lnSpc>
              <a:buNone/>
            </a:pPr>
            <a:r>
              <a:rPr lang="vi-VN" sz="3600" smtClean="0">
                <a:latin typeface="+mn-lt"/>
                <a:ea typeface="Arial"/>
                <a:cs typeface="Arial"/>
                <a:sym typeface="Arial"/>
              </a:rPr>
              <a:t>1. Giới </a:t>
            </a:r>
            <a:r>
              <a:rPr lang="vi-VN" sz="3600">
                <a:latin typeface="+mn-lt"/>
                <a:ea typeface="Arial"/>
                <a:cs typeface="Arial"/>
                <a:sym typeface="Arial"/>
              </a:rPr>
              <a:t>thiệu</a:t>
            </a:r>
            <a:r>
              <a:rPr lang="vi-VN" sz="3600">
                <a:latin typeface="+mn-lt"/>
                <a:ea typeface="Arial"/>
                <a:cs typeface="Arial"/>
                <a:sym typeface="Arial"/>
              </a:rPr>
              <a:t> </a:t>
            </a:r>
            <a:r>
              <a:rPr lang="en-US" sz="3600" smtClean="0">
                <a:latin typeface="+mn-lt"/>
                <a:ea typeface="Arial"/>
                <a:cs typeface="Arial"/>
                <a:sym typeface="Arial"/>
              </a:rPr>
              <a:t>về VR, AR, MR</a:t>
            </a:r>
          </a:p>
          <a:p>
            <a:pPr marL="342900" lvl="1" indent="0">
              <a:lnSpc>
                <a:spcPct val="150000"/>
              </a:lnSpc>
              <a:buNone/>
            </a:pPr>
            <a:r>
              <a:rPr lang="en-US" sz="3600" smtClean="0">
                <a:latin typeface="+mn-lt"/>
                <a:ea typeface="Arial"/>
                <a:cs typeface="Arial"/>
              </a:rPr>
              <a:t>2. Giới thiệu về các thiết bị</a:t>
            </a:r>
            <a:endParaRPr lang="vi-VN" sz="3600">
              <a:latin typeface="+mn-lt"/>
              <a:ea typeface="Arial"/>
              <a:cs typeface="Arial"/>
            </a:endParaRPr>
          </a:p>
          <a:p>
            <a:pPr marL="342900" lvl="1" indent="0">
              <a:lnSpc>
                <a:spcPct val="150000"/>
              </a:lnSpc>
              <a:buNone/>
            </a:pPr>
            <a:r>
              <a:rPr lang="en-US" sz="3600" smtClean="0">
                <a:latin typeface="+mn-lt"/>
                <a:ea typeface="Arial"/>
                <a:cs typeface="Arial"/>
                <a:sym typeface="Arial"/>
              </a:rPr>
              <a:t>3</a:t>
            </a:r>
            <a:r>
              <a:rPr lang="vi-VN" sz="3600" smtClean="0">
                <a:latin typeface="+mn-lt"/>
                <a:ea typeface="Arial"/>
                <a:cs typeface="Arial"/>
                <a:sym typeface="Arial"/>
              </a:rPr>
              <a:t>. </a:t>
            </a:r>
            <a:r>
              <a:rPr lang="en-US" sz="3600" smtClean="0">
                <a:latin typeface="+mn-lt"/>
                <a:ea typeface="Arial"/>
                <a:cs typeface="Arial"/>
                <a:sym typeface="Arial"/>
              </a:rPr>
              <a:t>Giới thiệu các SDK</a:t>
            </a:r>
            <a:endParaRPr lang="vi-VN" sz="3600">
              <a:latin typeface="+mn-lt"/>
              <a:ea typeface="Arial"/>
              <a:cs typeface="Arial"/>
              <a:sym typeface="Aria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31075454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latin typeface="+mj-lt"/>
                <a:ea typeface="Arial"/>
                <a:cs typeface="Arial"/>
                <a:sym typeface="Arial"/>
              </a:rPr>
              <a:t>Thực tại ảo (VR)</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r>
              <a:rPr lang="en-US" sz="3200" smtClean="0">
                <a:latin typeface="+mn-lt"/>
              </a:rPr>
              <a:t>Là </a:t>
            </a:r>
            <a:r>
              <a:rPr lang="en-US" sz="3200">
                <a:latin typeface="+mn-lt"/>
              </a:rPr>
              <a:t>một môi trường giả lập mô phỏng do máy tính </a:t>
            </a:r>
            <a:r>
              <a:rPr lang="en-US" sz="3200">
                <a:latin typeface="+mn-lt"/>
              </a:rPr>
              <a:t>tạo </a:t>
            </a:r>
            <a:r>
              <a:rPr lang="en-US" sz="3200" smtClean="0">
                <a:latin typeface="+mn-lt"/>
              </a:rPr>
              <a:t>ra</a:t>
            </a:r>
          </a:p>
          <a:p>
            <a:pPr marL="342900" lvl="1" indent="0">
              <a:lnSpc>
                <a:spcPct val="100000"/>
              </a:lnSpc>
              <a:buNone/>
            </a:pPr>
            <a:r>
              <a:rPr lang="en-US" sz="3200" smtClean="0">
                <a:latin typeface="+mn-lt"/>
              </a:rPr>
              <a:t>Một </a:t>
            </a:r>
            <a:r>
              <a:rPr lang="en-US" sz="3200">
                <a:latin typeface="+mn-lt"/>
              </a:rPr>
              <a:t>người có thể tương tác trong môi trường ba chiều nhân tạo bằng các thiết bị </a:t>
            </a:r>
            <a:r>
              <a:rPr lang="en-US" sz="3200">
                <a:latin typeface="+mn-lt"/>
              </a:rPr>
              <a:t>điện </a:t>
            </a:r>
            <a:r>
              <a:rPr lang="en-US" sz="3200" smtClean="0">
                <a:latin typeface="+mn-lt"/>
              </a:rPr>
              <a:t>tử. </a:t>
            </a:r>
          </a:p>
          <a:p>
            <a:pPr marL="342900" lvl="1" indent="0">
              <a:lnSpc>
                <a:spcPct val="100000"/>
              </a:lnSpc>
              <a:buNone/>
            </a:pPr>
            <a:r>
              <a:rPr lang="en-US" sz="3200" smtClean="0">
                <a:latin typeface="+mn-lt"/>
              </a:rPr>
              <a:t>Trong </a:t>
            </a:r>
            <a:r>
              <a:rPr lang="en-US" sz="3200">
                <a:latin typeface="+mn-lt"/>
              </a:rPr>
              <a:t>môi trường nhân tạo giả lập này, người dùng có thể có trải nghiệm cảm giác thực </a:t>
            </a:r>
            <a:r>
              <a:rPr lang="en-US" sz="3200">
                <a:latin typeface="+mn-lt"/>
              </a:rPr>
              <a:t>tế</a:t>
            </a:r>
            <a:r>
              <a:rPr lang="en-US" sz="3200" smtClean="0">
                <a:latin typeface="+mn-lt"/>
              </a:rPr>
              <a:t>.</a:t>
            </a:r>
            <a:endParaRPr lang="en-US" sz="320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018863"/>
            <a:ext cx="5715000" cy="32194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6312" y="4238313"/>
            <a:ext cx="4143375" cy="2381250"/>
          </a:xfrm>
          <a:prstGeom prst="rect">
            <a:avLst/>
          </a:prstGeom>
        </p:spPr>
      </p:pic>
    </p:spTree>
    <p:extLst>
      <p:ext uri="{BB962C8B-B14F-4D97-AF65-F5344CB8AC3E}">
        <p14:creationId xmlns:p14="http://schemas.microsoft.com/office/powerpoint/2010/main" val="351123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1" dur="500"/>
                                        <p:tgtEl>
                                          <p:spTgt spid="3">
                                            <p:txEl>
                                              <p:pRg st="1" end="1"/>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3">
                                            <p:txEl>
                                              <p:pRg st="1" end="1"/>
                                            </p:tx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p:tgtEl>
                                          <p:spTgt spid="3">
                                            <p:txEl>
                                              <p:pRg st="2" end="2"/>
                                            </p:txEl>
                                          </p:spTgt>
                                        </p:tgtEl>
                                        <p:attrNameLst>
                                          <p:attrName>ppt_y</p:attrName>
                                        </p:attrNameLst>
                                      </p:cBhvr>
                                      <p:tavLst>
                                        <p:tav tm="0">
                                          <p:val>
                                            <p:strVal val="ppt_y"/>
                                          </p:val>
                                        </p:tav>
                                        <p:tav tm="100000">
                                          <p:val>
                                            <p:strVal val="1+ppt_h/2"/>
                                          </p:val>
                                        </p:tav>
                                      </p:tavLst>
                                    </p:anim>
                                    <p:set>
                                      <p:cBhvr>
                                        <p:cTn id="16" dur="1" fill="hold">
                                          <p:stCondLst>
                                            <p:cond delay="499"/>
                                          </p:stCondLst>
                                        </p:cTn>
                                        <p:tgtEl>
                                          <p:spTgt spid="3">
                                            <p:txEl>
                                              <p:pRg st="2" end="2"/>
                                            </p:txEl>
                                          </p:spTgt>
                                        </p:tgtEl>
                                        <p:attrNameLst>
                                          <p:attrName>style.visibility</p:attrName>
                                        </p:attrNameLst>
                                      </p:cBhvr>
                                      <p:to>
                                        <p:strVal val="hidden"/>
                                      </p:to>
                                    </p:set>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latin typeface="+mj-lt"/>
                <a:ea typeface="Arial"/>
                <a:cs typeface="Arial"/>
                <a:sym typeface="Arial"/>
              </a:rPr>
              <a:t>Thực tại tăng cường (AR)</a:t>
            </a:r>
            <a:endParaRPr lang="en-US">
              <a:latin typeface="+mj-lt"/>
            </a:endParaRPr>
          </a:p>
        </p:txBody>
      </p:sp>
      <p:sp>
        <p:nvSpPr>
          <p:cNvPr id="3" name="Text Placeholder 2"/>
          <p:cNvSpPr>
            <a:spLocks noGrp="1"/>
          </p:cNvSpPr>
          <p:nvPr>
            <p:ph type="body" idx="1"/>
          </p:nvPr>
        </p:nvSpPr>
        <p:spPr/>
        <p:txBody>
          <a:bodyPr>
            <a:normAutofit fontScale="92500" lnSpcReduction="10000"/>
          </a:bodyPr>
          <a:lstStyle/>
          <a:p>
            <a:pPr marL="342900" lvl="1" indent="0">
              <a:lnSpc>
                <a:spcPct val="100000"/>
              </a:lnSpc>
              <a:buNone/>
            </a:pPr>
            <a:r>
              <a:rPr lang="en-US" sz="3200">
                <a:latin typeface="+mn-lt"/>
              </a:rPr>
              <a:t>L</a:t>
            </a:r>
            <a:r>
              <a:rPr lang="en-US" sz="3200" smtClean="0">
                <a:latin typeface="+mn-lt"/>
              </a:rPr>
              <a:t>à </a:t>
            </a:r>
            <a:r>
              <a:rPr lang="en-US" sz="3200">
                <a:latin typeface="+mn-lt"/>
              </a:rPr>
              <a:t>một trải nghiệm tương tác ngay tại môi trường thế giới thực, nơi các đối tượng được tăng cường bởi thông tin dữ liệu do máy tính </a:t>
            </a:r>
            <a:r>
              <a:rPr lang="en-US" sz="3200">
                <a:latin typeface="+mn-lt"/>
              </a:rPr>
              <a:t>tạo </a:t>
            </a:r>
            <a:r>
              <a:rPr lang="en-US" sz="3200" smtClean="0">
                <a:latin typeface="+mn-lt"/>
              </a:rPr>
              <a:t>ra</a:t>
            </a:r>
          </a:p>
          <a:p>
            <a:pPr marL="342900" lvl="1" indent="0">
              <a:lnSpc>
                <a:spcPct val="100000"/>
              </a:lnSpc>
              <a:buNone/>
            </a:pPr>
            <a:r>
              <a:rPr lang="en-US" sz="3200">
                <a:latin typeface="+mn-lt"/>
              </a:rPr>
              <a:t>Đ</a:t>
            </a:r>
            <a:r>
              <a:rPr lang="vi-VN" sz="3200" smtClean="0">
                <a:latin typeface="+mn-lt"/>
              </a:rPr>
              <a:t>áp </a:t>
            </a:r>
            <a:r>
              <a:rPr lang="vi-VN" sz="3200">
                <a:latin typeface="+mn-lt"/>
              </a:rPr>
              <a:t>ứng được ba tính năng cơ bản bao gồm</a:t>
            </a:r>
            <a:r>
              <a:rPr lang="vi-VN" sz="3200">
                <a:latin typeface="+mn-lt"/>
              </a:rPr>
              <a:t>: </a:t>
            </a:r>
            <a:endParaRPr lang="en-US" sz="3200" smtClean="0">
              <a:latin typeface="+mn-lt"/>
            </a:endParaRPr>
          </a:p>
          <a:p>
            <a:pPr marL="800100" lvl="1" indent="-457200">
              <a:lnSpc>
                <a:spcPct val="100000"/>
              </a:lnSpc>
            </a:pPr>
            <a:r>
              <a:rPr lang="en-US" sz="3200">
                <a:latin typeface="+mn-lt"/>
              </a:rPr>
              <a:t>K</a:t>
            </a:r>
            <a:r>
              <a:rPr lang="vi-VN" sz="3200" smtClean="0">
                <a:latin typeface="+mn-lt"/>
              </a:rPr>
              <a:t>ết </a:t>
            </a:r>
            <a:r>
              <a:rPr lang="vi-VN" sz="3200">
                <a:latin typeface="+mn-lt"/>
              </a:rPr>
              <a:t>hợp giữa hai thế giới thực </a:t>
            </a:r>
            <a:r>
              <a:rPr lang="vi-VN" sz="3200">
                <a:latin typeface="+mn-lt"/>
              </a:rPr>
              <a:t>và </a:t>
            </a:r>
            <a:r>
              <a:rPr lang="vi-VN" sz="3200" smtClean="0">
                <a:latin typeface="+mn-lt"/>
              </a:rPr>
              <a:t>ảo</a:t>
            </a:r>
            <a:endParaRPr lang="en-US" sz="3200" smtClean="0">
              <a:latin typeface="+mn-lt"/>
            </a:endParaRPr>
          </a:p>
          <a:p>
            <a:pPr marL="800100" lvl="1" indent="-457200">
              <a:lnSpc>
                <a:spcPct val="100000"/>
              </a:lnSpc>
            </a:pPr>
            <a:r>
              <a:rPr lang="en-US" sz="3200">
                <a:latin typeface="+mn-lt"/>
              </a:rPr>
              <a:t>T</a:t>
            </a:r>
            <a:r>
              <a:rPr lang="vi-VN" sz="3200" smtClean="0">
                <a:latin typeface="+mn-lt"/>
              </a:rPr>
              <a:t>ương </a:t>
            </a:r>
            <a:r>
              <a:rPr lang="vi-VN" sz="3200">
                <a:latin typeface="+mn-lt"/>
              </a:rPr>
              <a:t>tác thời gian </a:t>
            </a:r>
            <a:r>
              <a:rPr lang="vi-VN" sz="3200">
                <a:latin typeface="+mn-lt"/>
              </a:rPr>
              <a:t>thực </a:t>
            </a:r>
            <a:endParaRPr lang="en-US" sz="3200" smtClean="0">
              <a:latin typeface="+mn-lt"/>
            </a:endParaRPr>
          </a:p>
          <a:p>
            <a:pPr marL="800100" lvl="1" indent="-457200">
              <a:lnSpc>
                <a:spcPct val="100000"/>
              </a:lnSpc>
            </a:pPr>
            <a:r>
              <a:rPr lang="en-US" sz="3200">
                <a:latin typeface="+mn-lt"/>
              </a:rPr>
              <a:t>H</a:t>
            </a:r>
            <a:r>
              <a:rPr lang="vi-VN" sz="3200" smtClean="0">
                <a:latin typeface="+mn-lt"/>
              </a:rPr>
              <a:t>iển thị</a:t>
            </a:r>
            <a:r>
              <a:rPr lang="en-US" sz="3200" smtClean="0">
                <a:latin typeface="+mn-lt"/>
              </a:rPr>
              <a:t> </a:t>
            </a:r>
            <a:r>
              <a:rPr lang="vi-VN" sz="3200" smtClean="0">
                <a:latin typeface="+mn-lt"/>
              </a:rPr>
              <a:t>chính </a:t>
            </a:r>
            <a:r>
              <a:rPr lang="vi-VN" sz="3200">
                <a:latin typeface="+mn-lt"/>
              </a:rPr>
              <a:t>xác các đối tượng </a:t>
            </a:r>
            <a:r>
              <a:rPr lang="vi-VN" sz="3200">
                <a:latin typeface="+mn-lt"/>
              </a:rPr>
              <a:t>ảo </a:t>
            </a:r>
            <a:r>
              <a:rPr lang="en-US" sz="3200" smtClean="0">
                <a:latin typeface="+mn-lt"/>
              </a:rPr>
              <a:t>và </a:t>
            </a:r>
            <a:r>
              <a:rPr lang="vi-VN" sz="3200" smtClean="0">
                <a:latin typeface="+mn-lt"/>
              </a:rPr>
              <a:t>nhận </a:t>
            </a:r>
            <a:r>
              <a:rPr lang="vi-VN" sz="3200">
                <a:latin typeface="+mn-lt"/>
              </a:rPr>
              <a:t>diện được các đối tượng thực</a:t>
            </a:r>
            <a:endParaRPr lang="en-US" sz="320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0" y="1238248"/>
            <a:ext cx="4143375" cy="23812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50" y="3619498"/>
            <a:ext cx="4593846" cy="263763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2325" y="1238248"/>
            <a:ext cx="4318000" cy="290592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2325" y="3619499"/>
            <a:ext cx="4318000" cy="2637632"/>
          </a:xfrm>
          <a:prstGeom prst="rect">
            <a:avLst/>
          </a:prstGeom>
        </p:spPr>
      </p:pic>
    </p:spTree>
    <p:extLst>
      <p:ext uri="{BB962C8B-B14F-4D97-AF65-F5344CB8AC3E}">
        <p14:creationId xmlns:p14="http://schemas.microsoft.com/office/powerpoint/2010/main" val="137475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1" dur="500"/>
                                        <p:tgtEl>
                                          <p:spTgt spid="3">
                                            <p:txEl>
                                              <p:pRg st="1" end="1"/>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3">
                                            <p:txEl>
                                              <p:pRg st="1" end="1"/>
                                            </p:tx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p:tgtEl>
                                          <p:spTgt spid="3">
                                            <p:txEl>
                                              <p:pRg st="2" end="2"/>
                                            </p:txEl>
                                          </p:spTgt>
                                        </p:tgtEl>
                                        <p:attrNameLst>
                                          <p:attrName>ppt_y</p:attrName>
                                        </p:attrNameLst>
                                      </p:cBhvr>
                                      <p:tavLst>
                                        <p:tav tm="0">
                                          <p:val>
                                            <p:strVal val="ppt_y"/>
                                          </p:val>
                                        </p:tav>
                                        <p:tav tm="100000">
                                          <p:val>
                                            <p:strVal val="1+ppt_h/2"/>
                                          </p:val>
                                        </p:tav>
                                      </p:tavLst>
                                    </p:anim>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p:tgtEl>
                                          <p:spTgt spid="3">
                                            <p:txEl>
                                              <p:pRg st="3" end="3"/>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p:tgtEl>
                                          <p:spTgt spid="3">
                                            <p:txEl>
                                              <p:pRg st="4" end="4"/>
                                            </p:txEl>
                                          </p:spTgt>
                                        </p:tgtEl>
                                        <p:attrNameLst>
                                          <p:attrName>ppt_y</p:attrName>
                                        </p:attrNameLst>
                                      </p:cBhvr>
                                      <p:tavLst>
                                        <p:tav tm="0">
                                          <p:val>
                                            <p:strVal val="ppt_y"/>
                                          </p:val>
                                        </p:tav>
                                        <p:tav tm="100000">
                                          <p:val>
                                            <p:strVal val="1+ppt_h/2"/>
                                          </p:val>
                                        </p:tav>
                                      </p:tavLst>
                                    </p:anim>
                                    <p:set>
                                      <p:cBhvr>
                                        <p:cTn id="24" dur="1" fill="hold">
                                          <p:stCondLst>
                                            <p:cond delay="499"/>
                                          </p:stCondLst>
                                        </p:cTn>
                                        <p:tgtEl>
                                          <p:spTgt spid="3">
                                            <p:txEl>
                                              <p:pRg st="4" end="4"/>
                                            </p:txEl>
                                          </p:spTgt>
                                        </p:tgtEl>
                                        <p:attrNameLst>
                                          <p:attrName>style.visibility</p:attrName>
                                        </p:attrNameLst>
                                      </p:cBhvr>
                                      <p:to>
                                        <p:strVal val="hidden"/>
                                      </p:to>
                                    </p:se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smtClean="0">
                <a:latin typeface="+mj-lt"/>
                <a:ea typeface="Arial"/>
                <a:cs typeface="Arial"/>
                <a:sym typeface="Arial"/>
              </a:rPr>
              <a:t>Thực tại hỗn hợp (MR)</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r>
              <a:rPr lang="en-US" sz="3200" smtClean="0">
                <a:latin typeface="+mn-lt"/>
              </a:rPr>
              <a:t>L</a:t>
            </a:r>
            <a:r>
              <a:rPr lang="vi-VN" sz="3200" smtClean="0">
                <a:latin typeface="+mn-lt"/>
              </a:rPr>
              <a:t>à </a:t>
            </a:r>
            <a:r>
              <a:rPr lang="vi-VN" sz="3200">
                <a:latin typeface="+mn-lt"/>
              </a:rPr>
              <a:t>sự hợp nhất của thế giới thực và ảo để tạo ra môi </a:t>
            </a:r>
            <a:r>
              <a:rPr lang="vi-VN" sz="3200">
                <a:latin typeface="+mn-lt"/>
              </a:rPr>
              <a:t>trường </a:t>
            </a:r>
            <a:r>
              <a:rPr lang="en-US" sz="3200" smtClean="0">
                <a:latin typeface="+mn-lt"/>
              </a:rPr>
              <a:t>trực quan</a:t>
            </a:r>
            <a:r>
              <a:rPr lang="vi-VN" sz="3200" smtClean="0">
                <a:latin typeface="+mn-lt"/>
              </a:rPr>
              <a:t> </a:t>
            </a:r>
            <a:r>
              <a:rPr lang="vi-VN" sz="3200">
                <a:latin typeface="+mn-lt"/>
              </a:rPr>
              <a:t>mới, nơi các đối tượng vật lý và kỹ thuật số cùng tồn tại và tương tác trong thời gian thực</a:t>
            </a:r>
            <a:r>
              <a:rPr lang="vi-VN" sz="3200">
                <a:latin typeface="+mn-lt"/>
              </a:rPr>
              <a:t>. </a:t>
            </a:r>
            <a:endParaRPr lang="en-US" sz="3200" smtClean="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grpSp>
        <p:nvGrpSpPr>
          <p:cNvPr id="12" name="Group 11"/>
          <p:cNvGrpSpPr/>
          <p:nvPr/>
        </p:nvGrpSpPr>
        <p:grpSpPr>
          <a:xfrm>
            <a:off x="942975" y="4124324"/>
            <a:ext cx="7572375" cy="2087463"/>
            <a:chOff x="942975" y="4124324"/>
            <a:chExt cx="7572375" cy="2087463"/>
          </a:xfrm>
        </p:grpSpPr>
        <p:pic>
          <p:nvPicPr>
            <p:cNvPr id="11" name="Picture 10"/>
            <p:cNvPicPr>
              <a:picLocks noChangeAspect="1"/>
            </p:cNvPicPr>
            <p:nvPr/>
          </p:nvPicPr>
          <p:blipFill>
            <a:blip r:embed="rId3"/>
            <a:stretch>
              <a:fillRect/>
            </a:stretch>
          </p:blipFill>
          <p:spPr>
            <a:xfrm>
              <a:off x="942975" y="4124324"/>
              <a:ext cx="7572375" cy="1743075"/>
            </a:xfrm>
            <a:prstGeom prst="rect">
              <a:avLst/>
            </a:prstGeom>
          </p:spPr>
        </p:pic>
        <p:sp>
          <p:nvSpPr>
            <p:cNvPr id="6" name="TextBox 5"/>
            <p:cNvSpPr txBox="1"/>
            <p:nvPr/>
          </p:nvSpPr>
          <p:spPr>
            <a:xfrm>
              <a:off x="2309812" y="5904010"/>
              <a:ext cx="4838700" cy="307777"/>
            </a:xfrm>
            <a:prstGeom prst="rect">
              <a:avLst/>
            </a:prstGeom>
            <a:noFill/>
          </p:spPr>
          <p:txBody>
            <a:bodyPr wrap="square" rtlCol="0">
              <a:spAutoFit/>
            </a:bodyPr>
            <a:lstStyle/>
            <a:p>
              <a:pPr algn="ctr"/>
              <a:r>
                <a:rPr lang="en-US"/>
                <a:t>Dải phổ thực tại hỗn hợp</a:t>
              </a:r>
              <a:endParaRPr lang="en-US"/>
            </a:p>
          </p:txBody>
        </p:sp>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201" y="3644900"/>
            <a:ext cx="4542311" cy="249989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9100" y="1100593"/>
            <a:ext cx="4824412" cy="254430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951" y="3601104"/>
            <a:ext cx="4529667" cy="254369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950" y="1096961"/>
            <a:ext cx="4529668" cy="2547939"/>
          </a:xfrm>
          <a:prstGeom prst="rect">
            <a:avLst/>
          </a:prstGeom>
        </p:spPr>
      </p:pic>
    </p:spTree>
    <p:extLst>
      <p:ext uri="{BB962C8B-B14F-4D97-AF65-F5344CB8AC3E}">
        <p14:creationId xmlns:p14="http://schemas.microsoft.com/office/powerpoint/2010/main" val="202576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ppt_x"/>
                                          </p:val>
                                        </p:tav>
                                      </p:tavLst>
                                    </p:anim>
                                    <p:anim calcmode="lin" valueType="num">
                                      <p:cBhvr additive="base">
                                        <p:cTn id="11" dur="500"/>
                                        <p:tgtEl>
                                          <p:spTgt spid="12"/>
                                        </p:tgtEl>
                                        <p:attrNameLst>
                                          <p:attrName>ppt_y</p:attrName>
                                        </p:attrNameLst>
                                      </p:cBhvr>
                                      <p:tavLst>
                                        <p:tav tm="0">
                                          <p:val>
                                            <p:strVal val="ppt_y"/>
                                          </p:val>
                                        </p:tav>
                                        <p:tav tm="100000">
                                          <p:val>
                                            <p:strVal val="1+ppt_h/2"/>
                                          </p:val>
                                        </p:tav>
                                      </p:tavLst>
                                    </p:anim>
                                    <p:set>
                                      <p:cBhvr>
                                        <p:cTn id="12" dur="1" fill="hold">
                                          <p:stCondLst>
                                            <p:cond delay="499"/>
                                          </p:stCondLst>
                                        </p:cTn>
                                        <p:tgtEl>
                                          <p:spTgt spid="12"/>
                                        </p:tgtEl>
                                        <p:attrNameLst>
                                          <p:attrName>style.visibility</p:attrName>
                                        </p:attrNameLst>
                                      </p:cBhvr>
                                      <p:to>
                                        <p:strVal val="hidden"/>
                                      </p:to>
                                    </p:se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a:cs typeface="Arial"/>
                <a:sym typeface="Arial"/>
              </a:rPr>
              <a:t>Các thiết bị</a:t>
            </a:r>
            <a:endParaRPr lang="en-US">
              <a:latin typeface="+mj-lt"/>
            </a:endParaRPr>
          </a:p>
        </p:txBody>
      </p:sp>
      <p:sp>
        <p:nvSpPr>
          <p:cNvPr id="3" name="Text Placeholder 2"/>
          <p:cNvSpPr>
            <a:spLocks noGrp="1"/>
          </p:cNvSpPr>
          <p:nvPr>
            <p:ph type="body" idx="1"/>
          </p:nvPr>
        </p:nvSpPr>
        <p:spPr/>
        <p:txBody>
          <a:bodyPr>
            <a:normAutofit/>
          </a:bodyPr>
          <a:lstStyle/>
          <a:p>
            <a:pPr marL="342900" lvl="1" indent="0">
              <a:lnSpc>
                <a:spcPct val="100000"/>
              </a:lnSpc>
              <a:buNone/>
            </a:pPr>
            <a:r>
              <a:rPr lang="vi-VN" sz="3200">
                <a:latin typeface="+mn-lt"/>
              </a:rPr>
              <a:t>Các công nghệ thực tại ảo hỗ trợ một hệ thống phần cứng đa dạng và </a:t>
            </a:r>
            <a:r>
              <a:rPr lang="vi-VN" sz="3200">
                <a:latin typeface="+mn-lt"/>
              </a:rPr>
              <a:t>phong </a:t>
            </a:r>
            <a:r>
              <a:rPr lang="vi-VN" sz="3200" smtClean="0">
                <a:latin typeface="+mn-lt"/>
              </a:rPr>
              <a:t>phú</a:t>
            </a:r>
            <a:endParaRPr lang="en-US" sz="3200">
              <a:latin typeface="+mn-lt"/>
            </a:endParaRPr>
          </a:p>
          <a:p>
            <a:pPr marL="342900" lvl="1" indent="0">
              <a:lnSpc>
                <a:spcPct val="100000"/>
              </a:lnSpc>
              <a:buNone/>
            </a:pPr>
            <a:endParaRPr lang="en-US" sz="3200" smtClean="0">
              <a:latin typeface="+mn-lt"/>
            </a:endParaRPr>
          </a:p>
          <a:p>
            <a:pPr marL="342900" lvl="1" indent="0">
              <a:lnSpc>
                <a:spcPct val="100000"/>
              </a:lnSpc>
              <a:buNone/>
            </a:pPr>
            <a:r>
              <a:rPr lang="vi-VN" sz="3200" smtClean="0">
                <a:latin typeface="+mn-lt"/>
              </a:rPr>
              <a:t>Tùy </a:t>
            </a:r>
            <a:r>
              <a:rPr lang="vi-VN" sz="3200">
                <a:latin typeface="+mn-lt"/>
              </a:rPr>
              <a:t>vào chủng loại và tính năng đi kèm</a:t>
            </a:r>
            <a:r>
              <a:rPr lang="vi-VN" sz="3200">
                <a:latin typeface="+mn-lt"/>
              </a:rPr>
              <a:t>, </a:t>
            </a:r>
            <a:r>
              <a:rPr lang="en-US" sz="3200" smtClean="0">
                <a:latin typeface="+mn-lt"/>
              </a:rPr>
              <a:t>thiết bị </a:t>
            </a:r>
            <a:r>
              <a:rPr lang="vi-VN" sz="3200" smtClean="0">
                <a:latin typeface="+mn-lt"/>
              </a:rPr>
              <a:t>có </a:t>
            </a:r>
            <a:r>
              <a:rPr lang="vi-VN" sz="3200">
                <a:latin typeface="+mn-lt"/>
              </a:rPr>
              <a:t>khả năng tương tác với người dùng</a:t>
            </a:r>
            <a:r>
              <a:rPr lang="vi-VN" sz="3200">
                <a:latin typeface="+mn-lt"/>
              </a:rPr>
              <a:t>, </a:t>
            </a:r>
            <a:r>
              <a:rPr lang="vi-VN" sz="3200" smtClean="0">
                <a:latin typeface="+mn-lt"/>
              </a:rPr>
              <a:t>có </a:t>
            </a:r>
            <a:r>
              <a:rPr lang="vi-VN" sz="3200">
                <a:latin typeface="+mn-lt"/>
              </a:rPr>
              <a:t>thể điều khiển không gian ảo hóa thông qua ngôn ngữ cơ thể (chạy, cầm nắm, nhìn, gật </a:t>
            </a:r>
            <a:r>
              <a:rPr lang="vi-VN" sz="3200">
                <a:latin typeface="+mn-lt"/>
              </a:rPr>
              <a:t>đầu</a:t>
            </a:r>
            <a:r>
              <a:rPr lang="vi-VN" sz="3200" smtClean="0">
                <a:latin typeface="+mn-lt"/>
              </a:rPr>
              <a:t>...)</a:t>
            </a:r>
            <a:endParaRPr lang="en-US" sz="3200" smtClean="0">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17" name="Picture 16" descr="Virtual Reality Glasses Google Cardboard Glasses 3D Glasses VR Box Movies  for iPhone X 6 7 SmartPhones VR Headset For Xiaomi|3D Glasses/ Virtual  Reality Glasses| - AliExpres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841" y="1735930"/>
            <a:ext cx="3872309" cy="3872309"/>
          </a:xfrm>
          <a:prstGeom prst="rect">
            <a:avLst/>
          </a:prstGeom>
          <a:noFill/>
          <a:ln>
            <a:noFill/>
          </a:ln>
        </p:spPr>
      </p:pic>
      <p:pic>
        <p:nvPicPr>
          <p:cNvPr id="18" name="Picture 17"/>
          <p:cNvPicPr/>
          <p:nvPr/>
        </p:nvPicPr>
        <p:blipFill>
          <a:blip r:embed="rId4"/>
          <a:stretch>
            <a:fillRect/>
          </a:stretch>
        </p:blipFill>
        <p:spPr>
          <a:xfrm>
            <a:off x="4502150" y="1986359"/>
            <a:ext cx="4516361" cy="3621880"/>
          </a:xfrm>
          <a:prstGeom prst="rect">
            <a:avLst/>
          </a:prstGeom>
        </p:spPr>
      </p:pic>
      <p:pic>
        <p:nvPicPr>
          <p:cNvPr id="19" name="Picture 18" descr="Oculus Headsets Lineup Explained: Should You Wait For Quest?"/>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50" y="1892238"/>
            <a:ext cx="8169260" cy="3810121"/>
          </a:xfrm>
          <a:prstGeom prst="rect">
            <a:avLst/>
          </a:prstGeom>
          <a:noFill/>
          <a:ln>
            <a:noFill/>
          </a:ln>
        </p:spPr>
      </p:pic>
      <p:pic>
        <p:nvPicPr>
          <p:cNvPr id="20" name="Picture 19" descr="https://www.nanowerk.com/spotlight/id34615_1l.jpg"/>
          <p:cNvPicPr/>
          <p:nvPr/>
        </p:nvPicPr>
        <p:blipFill>
          <a:blip r:embed="rId6">
            <a:extLst>
              <a:ext uri="{28A0092B-C50C-407E-A947-70E740481C1C}">
                <a14:useLocalDpi xmlns:a14="http://schemas.microsoft.com/office/drawing/2010/main" val="0"/>
              </a:ext>
            </a:extLst>
          </a:blip>
          <a:srcRect/>
          <a:stretch>
            <a:fillRect/>
          </a:stretch>
        </p:blipFill>
        <p:spPr bwMode="auto">
          <a:xfrm>
            <a:off x="233338" y="1819073"/>
            <a:ext cx="8785173" cy="3706022"/>
          </a:xfrm>
          <a:prstGeom prst="rect">
            <a:avLst/>
          </a:prstGeom>
          <a:noFill/>
          <a:ln>
            <a:noFill/>
          </a:ln>
        </p:spPr>
      </p:pic>
      <p:pic>
        <p:nvPicPr>
          <p:cNvPr id="21" name="Picture 20"/>
          <p:cNvPicPr/>
          <p:nvPr/>
        </p:nvPicPr>
        <p:blipFill>
          <a:blip r:embed="rId7">
            <a:extLst>
              <a:ext uri="{28A0092B-C50C-407E-A947-70E740481C1C}">
                <a14:useLocalDpi xmlns:a14="http://schemas.microsoft.com/office/drawing/2010/main" val="0"/>
              </a:ext>
            </a:extLst>
          </a:blip>
          <a:srcRect/>
          <a:stretch>
            <a:fillRect/>
          </a:stretch>
        </p:blipFill>
        <p:spPr bwMode="auto">
          <a:xfrm>
            <a:off x="473149" y="959005"/>
            <a:ext cx="8305550" cy="5898995"/>
          </a:xfrm>
          <a:prstGeom prst="rect">
            <a:avLst/>
          </a:prstGeom>
          <a:noFill/>
          <a:ln>
            <a:noFill/>
          </a:ln>
        </p:spPr>
      </p:pic>
    </p:spTree>
    <p:extLst>
      <p:ext uri="{BB962C8B-B14F-4D97-AF65-F5344CB8AC3E}">
        <p14:creationId xmlns:p14="http://schemas.microsoft.com/office/powerpoint/2010/main" val="17832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1" dur="500"/>
                                        <p:tgtEl>
                                          <p:spTgt spid="3">
                                            <p:txEl>
                                              <p:pRg st="2" end="2"/>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3">
                                            <p:txEl>
                                              <p:pRg st="2" end="2"/>
                                            </p:txEl>
                                          </p:spTgt>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nodeType="clickEffect">
                                  <p:stCondLst>
                                    <p:cond delay="0"/>
                                  </p:stCondLst>
                                  <p:childTnLst>
                                    <p:anim calcmode="lin" valueType="num">
                                      <p:cBhvr additive="base">
                                        <p:cTn id="25" dur="500"/>
                                        <p:tgtEl>
                                          <p:spTgt spid="17"/>
                                        </p:tgtEl>
                                        <p:attrNameLst>
                                          <p:attrName>ppt_x</p:attrName>
                                        </p:attrNameLst>
                                      </p:cBhvr>
                                      <p:tavLst>
                                        <p:tav tm="0">
                                          <p:val>
                                            <p:strVal val="ppt_x"/>
                                          </p:val>
                                        </p:tav>
                                        <p:tav tm="100000">
                                          <p:val>
                                            <p:strVal val="ppt_x"/>
                                          </p:val>
                                        </p:tav>
                                      </p:tavLst>
                                    </p:anim>
                                    <p:anim calcmode="lin" valueType="num">
                                      <p:cBhvr additive="base">
                                        <p:cTn id="26" dur="500"/>
                                        <p:tgtEl>
                                          <p:spTgt spid="17"/>
                                        </p:tgtEl>
                                        <p:attrNameLst>
                                          <p:attrName>ppt_y</p:attrName>
                                        </p:attrNameLst>
                                      </p:cBhvr>
                                      <p:tavLst>
                                        <p:tav tm="0">
                                          <p:val>
                                            <p:strVal val="ppt_y"/>
                                          </p:val>
                                        </p:tav>
                                        <p:tav tm="100000">
                                          <p:val>
                                            <p:strVal val="1+ppt_h/2"/>
                                          </p:val>
                                        </p:tav>
                                      </p:tavLst>
                                    </p:anim>
                                    <p:set>
                                      <p:cBhvr>
                                        <p:cTn id="27" dur="1" fill="hold">
                                          <p:stCondLst>
                                            <p:cond delay="499"/>
                                          </p:stCondLst>
                                        </p:cTn>
                                        <p:tgtEl>
                                          <p:spTgt spid="17"/>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18"/>
                                        </p:tgtEl>
                                        <p:attrNameLst>
                                          <p:attrName>ppt_x</p:attrName>
                                        </p:attrNameLst>
                                      </p:cBhvr>
                                      <p:tavLst>
                                        <p:tav tm="0">
                                          <p:val>
                                            <p:strVal val="ppt_x"/>
                                          </p:val>
                                        </p:tav>
                                        <p:tav tm="100000">
                                          <p:val>
                                            <p:strVal val="ppt_x"/>
                                          </p:val>
                                        </p:tav>
                                      </p:tavLst>
                                    </p:anim>
                                    <p:anim calcmode="lin" valueType="num">
                                      <p:cBhvr additive="base">
                                        <p:cTn id="30" dur="500"/>
                                        <p:tgtEl>
                                          <p:spTgt spid="18"/>
                                        </p:tgtEl>
                                        <p:attrNameLst>
                                          <p:attrName>ppt_y</p:attrName>
                                        </p:attrNameLst>
                                      </p:cBhvr>
                                      <p:tavLst>
                                        <p:tav tm="0">
                                          <p:val>
                                            <p:strVal val="ppt_y"/>
                                          </p:val>
                                        </p:tav>
                                        <p:tav tm="100000">
                                          <p:val>
                                            <p:strVal val="1+ppt_h/2"/>
                                          </p:val>
                                        </p:tav>
                                      </p:tavLst>
                                    </p:anim>
                                    <p:set>
                                      <p:cBhvr>
                                        <p:cTn id="31" dur="1" fill="hold">
                                          <p:stCondLst>
                                            <p:cond delay="499"/>
                                          </p:stCondLst>
                                        </p:cTn>
                                        <p:tgtEl>
                                          <p:spTgt spid="18"/>
                                        </p:tgtEl>
                                        <p:attrNameLst>
                                          <p:attrName>style.visibility</p:attrName>
                                        </p:attrNameLst>
                                      </p:cBhvr>
                                      <p:to>
                                        <p:strVal val="hidden"/>
                                      </p:to>
                                    </p:set>
                                  </p:childTnLst>
                                </p:cTn>
                              </p:par>
                            </p:childTnLst>
                          </p:cTn>
                        </p:par>
                        <p:par>
                          <p:cTn id="32" fill="hold">
                            <p:stCondLst>
                              <p:cond delay="500"/>
                            </p:stCondLst>
                            <p:childTnLst>
                              <p:par>
                                <p:cTn id="33" presetID="2" presetClass="entr" presetSubtype="4"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19"/>
                                        </p:tgtEl>
                                        <p:attrNameLst>
                                          <p:attrName>ppt_x</p:attrName>
                                        </p:attrNameLst>
                                      </p:cBhvr>
                                      <p:tavLst>
                                        <p:tav tm="0">
                                          <p:val>
                                            <p:strVal val="ppt_x"/>
                                          </p:val>
                                        </p:tav>
                                        <p:tav tm="100000">
                                          <p:val>
                                            <p:strVal val="ppt_x"/>
                                          </p:val>
                                        </p:tav>
                                      </p:tavLst>
                                    </p:anim>
                                    <p:anim calcmode="lin" valueType="num">
                                      <p:cBhvr additive="base">
                                        <p:cTn id="41" dur="500"/>
                                        <p:tgtEl>
                                          <p:spTgt spid="19"/>
                                        </p:tgtEl>
                                        <p:attrNameLst>
                                          <p:attrName>ppt_y</p:attrName>
                                        </p:attrNameLst>
                                      </p:cBhvr>
                                      <p:tavLst>
                                        <p:tav tm="0">
                                          <p:val>
                                            <p:strVal val="ppt_y"/>
                                          </p:val>
                                        </p:tav>
                                        <p:tav tm="100000">
                                          <p:val>
                                            <p:strVal val="1+ppt_h/2"/>
                                          </p:val>
                                        </p:tav>
                                      </p:tavLst>
                                    </p:anim>
                                    <p:set>
                                      <p:cBhvr>
                                        <p:cTn id="42" dur="1" fill="hold">
                                          <p:stCondLst>
                                            <p:cond delay="499"/>
                                          </p:stCondLst>
                                        </p:cTn>
                                        <p:tgtEl>
                                          <p:spTgt spid="19"/>
                                        </p:tgtEl>
                                        <p:attrNameLst>
                                          <p:attrName>style.visibility</p:attrName>
                                        </p:attrNameLst>
                                      </p:cBhvr>
                                      <p:to>
                                        <p:strVal val="hidden"/>
                                      </p:to>
                                    </p:set>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500"/>
                                        <p:tgtEl>
                                          <p:spTgt spid="20"/>
                                        </p:tgtEl>
                                        <p:attrNameLst>
                                          <p:attrName>ppt_x</p:attrName>
                                        </p:attrNameLst>
                                      </p:cBhvr>
                                      <p:tavLst>
                                        <p:tav tm="0">
                                          <p:val>
                                            <p:strVal val="ppt_x"/>
                                          </p:val>
                                        </p:tav>
                                        <p:tav tm="100000">
                                          <p:val>
                                            <p:strVal val="ppt_x"/>
                                          </p:val>
                                        </p:tav>
                                      </p:tavLst>
                                    </p:anim>
                                    <p:anim calcmode="lin" valueType="num">
                                      <p:cBhvr additive="base">
                                        <p:cTn id="52" dur="500"/>
                                        <p:tgtEl>
                                          <p:spTgt spid="20"/>
                                        </p:tgtEl>
                                        <p:attrNameLst>
                                          <p:attrName>ppt_y</p:attrName>
                                        </p:attrNameLst>
                                      </p:cBhvr>
                                      <p:tavLst>
                                        <p:tav tm="0">
                                          <p:val>
                                            <p:strVal val="ppt_y"/>
                                          </p:val>
                                        </p:tav>
                                        <p:tav tm="100000">
                                          <p:val>
                                            <p:strVal val="1+ppt_h/2"/>
                                          </p:val>
                                        </p:tav>
                                      </p:tavLst>
                                    </p:anim>
                                    <p:set>
                                      <p:cBhvr>
                                        <p:cTn id="53" dur="1" fill="hold">
                                          <p:stCondLst>
                                            <p:cond delay="499"/>
                                          </p:stCondLst>
                                        </p:cTn>
                                        <p:tgtEl>
                                          <p:spTgt spid="20"/>
                                        </p:tgtEl>
                                        <p:attrNameLst>
                                          <p:attrName>style.visibility</p:attrName>
                                        </p:attrNameLst>
                                      </p:cBhvr>
                                      <p:to>
                                        <p:strVal val="hidden"/>
                                      </p:to>
                                    </p:set>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87314"/>
            <a:ext cx="8026400" cy="1046319"/>
          </a:xfrm>
        </p:spPr>
        <p:txBody>
          <a:bodyPr/>
          <a:lstStyle/>
          <a:p>
            <a:r>
              <a:rPr lang="en-US">
                <a:cs typeface="Arial"/>
                <a:sym typeface="Arial"/>
              </a:rPr>
              <a:t>Các </a:t>
            </a:r>
            <a:r>
              <a:rPr lang="en-US" smtClean="0">
                <a:cs typeface="Arial"/>
                <a:sym typeface="Arial"/>
              </a:rPr>
              <a:t>SDK</a:t>
            </a:r>
            <a:endParaRPr lang="en-US">
              <a:latin typeface="+mj-lt"/>
            </a:endParaRPr>
          </a:p>
        </p:txBody>
      </p:sp>
      <p:sp>
        <p:nvSpPr>
          <p:cNvPr id="3" name="Text Placeholder 2"/>
          <p:cNvSpPr>
            <a:spLocks noGrp="1"/>
          </p:cNvSpPr>
          <p:nvPr>
            <p:ph type="body" idx="1"/>
          </p:nvPr>
        </p:nvSpPr>
        <p:spPr/>
        <p:txBody>
          <a:bodyPr>
            <a:noAutofit/>
          </a:bodyPr>
          <a:lstStyle/>
          <a:p>
            <a:r>
              <a:rPr lang="vi-VN" sz="2400">
                <a:latin typeface="+mn-lt"/>
              </a:rPr>
              <a:t>AR Foundation cho phép bạn làm việc với các nền tảng thực tại tăng cường theo cách đa </a:t>
            </a:r>
            <a:r>
              <a:rPr lang="vi-VN" sz="2400">
                <a:latin typeface="+mn-lt"/>
              </a:rPr>
              <a:t>nền </a:t>
            </a:r>
            <a:r>
              <a:rPr lang="vi-VN" sz="2400" smtClean="0">
                <a:latin typeface="+mn-lt"/>
              </a:rPr>
              <a:t>tảng</a:t>
            </a:r>
            <a:endParaRPr lang="en-US" sz="2400" smtClean="0">
              <a:latin typeface="+mn-lt"/>
            </a:endParaRPr>
          </a:p>
          <a:p>
            <a:r>
              <a:rPr lang="vi-VN" sz="2400" smtClean="0">
                <a:latin typeface="+mn-lt"/>
              </a:rPr>
              <a:t>Gói </a:t>
            </a:r>
            <a:r>
              <a:rPr lang="vi-VN" sz="2400">
                <a:latin typeface="+mn-lt"/>
              </a:rPr>
              <a:t>này cung cấp giao diện cho các nhà </a:t>
            </a:r>
            <a:r>
              <a:rPr lang="vi-VN" sz="2400">
                <a:latin typeface="+mn-lt"/>
              </a:rPr>
              <a:t>phát </a:t>
            </a:r>
            <a:r>
              <a:rPr lang="vi-VN" sz="2400" smtClean="0">
                <a:latin typeface="+mn-lt"/>
              </a:rPr>
              <a:t>triển sử </a:t>
            </a:r>
            <a:r>
              <a:rPr lang="vi-VN" sz="2400">
                <a:latin typeface="+mn-lt"/>
              </a:rPr>
              <a:t>dụng, nhưng không tự triển khai bất kỳ tính năng AR nào</a:t>
            </a:r>
            <a:r>
              <a:rPr lang="vi-VN" sz="2400">
                <a:latin typeface="+mn-lt"/>
              </a:rPr>
              <a:t>. </a:t>
            </a:r>
            <a:endParaRPr lang="en-US" sz="2400" smtClean="0">
              <a:latin typeface="+mn-lt"/>
            </a:endParaRPr>
          </a:p>
          <a:p>
            <a:r>
              <a:rPr lang="vi-VN" sz="2400" smtClean="0">
                <a:latin typeface="+mn-lt"/>
              </a:rPr>
              <a:t>Để </a:t>
            </a:r>
            <a:r>
              <a:rPr lang="vi-VN" sz="2400">
                <a:latin typeface="+mn-lt"/>
              </a:rPr>
              <a:t>sử dụng AR </a:t>
            </a:r>
            <a:r>
              <a:rPr lang="vi-VN" sz="2400">
                <a:latin typeface="+mn-lt"/>
              </a:rPr>
              <a:t>Foundation </a:t>
            </a:r>
            <a:r>
              <a:rPr lang="en-US" sz="2400" smtClean="0">
                <a:latin typeface="+mn-lt"/>
              </a:rPr>
              <a:t>cần các SDK sau cho các thiết bị</a:t>
            </a:r>
            <a:r>
              <a:rPr lang="vi-VN" sz="2400" smtClean="0">
                <a:latin typeface="+mn-lt"/>
              </a:rPr>
              <a:t>: </a:t>
            </a:r>
            <a:endParaRPr lang="en-US" sz="2400">
              <a:latin typeface="+mn-lt"/>
            </a:endParaRPr>
          </a:p>
          <a:p>
            <a:pPr lvl="1"/>
            <a:r>
              <a:rPr lang="en-US" sz="2400" smtClean="0">
                <a:latin typeface="+mn-lt"/>
              </a:rPr>
              <a:t>ARCore </a:t>
            </a:r>
            <a:r>
              <a:rPr lang="en-US" sz="2400">
                <a:latin typeface="+mn-lt"/>
              </a:rPr>
              <a:t>XR Plugin </a:t>
            </a:r>
            <a:r>
              <a:rPr lang="en-US" sz="2400">
                <a:latin typeface="+mn-lt"/>
              </a:rPr>
              <a:t>cho </a:t>
            </a:r>
            <a:r>
              <a:rPr lang="en-US" sz="2400" smtClean="0">
                <a:latin typeface="+mn-lt"/>
              </a:rPr>
              <a:t>Android</a:t>
            </a:r>
          </a:p>
          <a:p>
            <a:pPr lvl="1"/>
            <a:r>
              <a:rPr lang="en-US" sz="2400" smtClean="0">
                <a:latin typeface="+mn-lt"/>
              </a:rPr>
              <a:t>ARKit </a:t>
            </a:r>
            <a:r>
              <a:rPr lang="en-US" sz="2400">
                <a:latin typeface="+mn-lt"/>
              </a:rPr>
              <a:t>XR Plugin </a:t>
            </a:r>
            <a:r>
              <a:rPr lang="en-US" sz="2400">
                <a:latin typeface="+mn-lt"/>
              </a:rPr>
              <a:t>cho </a:t>
            </a:r>
            <a:r>
              <a:rPr lang="en-US" sz="2400" smtClean="0">
                <a:latin typeface="+mn-lt"/>
              </a:rPr>
              <a:t>iOS</a:t>
            </a:r>
          </a:p>
          <a:p>
            <a:pPr lvl="1"/>
            <a:r>
              <a:rPr lang="en-US" sz="2400" smtClean="0">
                <a:latin typeface="+mn-lt"/>
              </a:rPr>
              <a:t>Magic </a:t>
            </a:r>
            <a:r>
              <a:rPr lang="en-US" sz="2400">
                <a:latin typeface="+mn-lt"/>
              </a:rPr>
              <a:t>Leap XR Plugin cho </a:t>
            </a:r>
            <a:r>
              <a:rPr lang="en-US" sz="2400">
                <a:latin typeface="+mn-lt"/>
              </a:rPr>
              <a:t>Magic </a:t>
            </a:r>
            <a:r>
              <a:rPr lang="en-US" sz="2400" smtClean="0">
                <a:latin typeface="+mn-lt"/>
              </a:rPr>
              <a:t>Leap</a:t>
            </a:r>
          </a:p>
          <a:p>
            <a:pPr lvl="1"/>
            <a:r>
              <a:rPr lang="en-US" sz="2400" smtClean="0">
                <a:latin typeface="+mn-lt"/>
              </a:rPr>
              <a:t>Windows </a:t>
            </a:r>
            <a:r>
              <a:rPr lang="en-US" sz="2400">
                <a:latin typeface="+mn-lt"/>
              </a:rPr>
              <a:t>XR Plugin </a:t>
            </a:r>
            <a:r>
              <a:rPr lang="en-US" sz="2400">
                <a:latin typeface="+mn-lt"/>
              </a:rPr>
              <a:t>cho </a:t>
            </a:r>
            <a:r>
              <a:rPr lang="en-US" sz="2400" smtClean="0">
                <a:latin typeface="+mn-lt"/>
              </a:rPr>
              <a:t>Hololens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11" name="Picture 10"/>
          <p:cNvPicPr/>
          <p:nvPr/>
        </p:nvPicPr>
        <p:blipFill>
          <a:blip r:embed="rId3"/>
          <a:stretch>
            <a:fillRect/>
          </a:stretch>
        </p:blipFill>
        <p:spPr>
          <a:xfrm>
            <a:off x="1323975" y="1077876"/>
            <a:ext cx="6356350" cy="5546797"/>
          </a:xfrm>
          <a:prstGeom prst="rect">
            <a:avLst/>
          </a:prstGeom>
        </p:spPr>
      </p:pic>
      <p:pic>
        <p:nvPicPr>
          <p:cNvPr id="5" name="Picture 4"/>
          <p:cNvPicPr>
            <a:picLocks noChangeAspect="1"/>
          </p:cNvPicPr>
          <p:nvPr/>
        </p:nvPicPr>
        <p:blipFill>
          <a:blip r:embed="rId4"/>
          <a:stretch>
            <a:fillRect/>
          </a:stretch>
        </p:blipFill>
        <p:spPr>
          <a:xfrm>
            <a:off x="108050" y="1594642"/>
            <a:ext cx="9035950" cy="4513264"/>
          </a:xfrm>
          <a:prstGeom prst="rect">
            <a:avLst/>
          </a:prstGeom>
        </p:spPr>
      </p:pic>
    </p:spTree>
    <p:extLst>
      <p:ext uri="{BB962C8B-B14F-4D97-AF65-F5344CB8AC3E}">
        <p14:creationId xmlns:p14="http://schemas.microsoft.com/office/powerpoint/2010/main" val="425505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grpId="1" nodeType="clickEffect">
                                  <p:stCondLst>
                                    <p:cond delay="0"/>
                                  </p:stCondLst>
                                  <p:childTnLst>
                                    <p:anim calcmode="lin" valueType="num">
                                      <p:cBhvr additive="base">
                                        <p:cTn id="41"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2" dur="500"/>
                                        <p:tgtEl>
                                          <p:spTgt spid="3">
                                            <p:txEl>
                                              <p:pRg st="0" end="0"/>
                                            </p:txEl>
                                          </p:spTgt>
                                        </p:tgtEl>
                                        <p:attrNameLst>
                                          <p:attrName>ppt_y</p:attrName>
                                        </p:attrNameLst>
                                      </p:cBhvr>
                                      <p:tavLst>
                                        <p:tav tm="0">
                                          <p:val>
                                            <p:strVal val="ppt_y"/>
                                          </p:val>
                                        </p:tav>
                                        <p:tav tm="100000">
                                          <p:val>
                                            <p:strVal val="1+ppt_h/2"/>
                                          </p:val>
                                        </p:tav>
                                      </p:tavLst>
                                    </p:anim>
                                    <p:set>
                                      <p:cBhvr>
                                        <p:cTn id="43" dur="1" fill="hold">
                                          <p:stCondLst>
                                            <p:cond delay="499"/>
                                          </p:stCondLst>
                                        </p:cTn>
                                        <p:tgtEl>
                                          <p:spTgt spid="3">
                                            <p:txEl>
                                              <p:pRg st="0" end="0"/>
                                            </p:txEl>
                                          </p:spTgt>
                                        </p:tgtEl>
                                        <p:attrNameLst>
                                          <p:attrName>style.visibility</p:attrName>
                                        </p:attrNameLst>
                                      </p:cBhvr>
                                      <p:to>
                                        <p:strVal val="hidden"/>
                                      </p:to>
                                    </p:set>
                                  </p:childTnLst>
                                </p:cTn>
                              </p:par>
                              <p:par>
                                <p:cTn id="44" presetID="2" presetClass="exit" presetSubtype="4" fill="hold" grpId="1" nodeType="withEffect">
                                  <p:stCondLst>
                                    <p:cond delay="0"/>
                                  </p:stCondLst>
                                  <p:childTnLst>
                                    <p:anim calcmode="lin" valueType="num">
                                      <p:cBhvr additive="base">
                                        <p:cTn id="45"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6" dur="500"/>
                                        <p:tgtEl>
                                          <p:spTgt spid="3">
                                            <p:txEl>
                                              <p:pRg st="1" end="1"/>
                                            </p:txEl>
                                          </p:spTgt>
                                        </p:tgtEl>
                                        <p:attrNameLst>
                                          <p:attrName>ppt_y</p:attrName>
                                        </p:attrNameLst>
                                      </p:cBhvr>
                                      <p:tavLst>
                                        <p:tav tm="0">
                                          <p:val>
                                            <p:strVal val="ppt_y"/>
                                          </p:val>
                                        </p:tav>
                                        <p:tav tm="100000">
                                          <p:val>
                                            <p:strVal val="1+ppt_h/2"/>
                                          </p:val>
                                        </p:tav>
                                      </p:tavLst>
                                    </p:anim>
                                    <p:set>
                                      <p:cBhvr>
                                        <p:cTn id="47" dur="1" fill="hold">
                                          <p:stCondLst>
                                            <p:cond delay="499"/>
                                          </p:stCondLst>
                                        </p:cTn>
                                        <p:tgtEl>
                                          <p:spTgt spid="3">
                                            <p:txEl>
                                              <p:pRg st="1" end="1"/>
                                            </p:txEl>
                                          </p:spTgt>
                                        </p:tgtEl>
                                        <p:attrNameLst>
                                          <p:attrName>style.visibility</p:attrName>
                                        </p:attrNameLst>
                                      </p:cBhvr>
                                      <p:to>
                                        <p:strVal val="hidden"/>
                                      </p:to>
                                    </p:set>
                                  </p:childTnLst>
                                </p:cTn>
                              </p:par>
                              <p:par>
                                <p:cTn id="48" presetID="2" presetClass="exit" presetSubtype="4" fill="hold" grpId="1" nodeType="withEffect">
                                  <p:stCondLst>
                                    <p:cond delay="0"/>
                                  </p:stCondLst>
                                  <p:childTnLst>
                                    <p:anim calcmode="lin" valueType="num">
                                      <p:cBhvr additive="base">
                                        <p:cTn id="49"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0" dur="500"/>
                                        <p:tgtEl>
                                          <p:spTgt spid="3">
                                            <p:txEl>
                                              <p:pRg st="2" end="2"/>
                                            </p:txEl>
                                          </p:spTgt>
                                        </p:tgtEl>
                                        <p:attrNameLst>
                                          <p:attrName>ppt_y</p:attrName>
                                        </p:attrNameLst>
                                      </p:cBhvr>
                                      <p:tavLst>
                                        <p:tav tm="0">
                                          <p:val>
                                            <p:strVal val="ppt_y"/>
                                          </p:val>
                                        </p:tav>
                                        <p:tav tm="100000">
                                          <p:val>
                                            <p:strVal val="1+ppt_h/2"/>
                                          </p:val>
                                        </p:tav>
                                      </p:tavLst>
                                    </p:anim>
                                    <p:set>
                                      <p:cBhvr>
                                        <p:cTn id="51" dur="1" fill="hold">
                                          <p:stCondLst>
                                            <p:cond delay="499"/>
                                          </p:stCondLst>
                                        </p:cTn>
                                        <p:tgtEl>
                                          <p:spTgt spid="3">
                                            <p:txEl>
                                              <p:pRg st="2" end="2"/>
                                            </p:txEl>
                                          </p:spTgt>
                                        </p:tgtEl>
                                        <p:attrNameLst>
                                          <p:attrName>style.visibility</p:attrName>
                                        </p:attrNameLst>
                                      </p:cBhvr>
                                      <p:to>
                                        <p:strVal val="hidden"/>
                                      </p:to>
                                    </p:set>
                                  </p:childTnLst>
                                </p:cTn>
                              </p:par>
                              <p:par>
                                <p:cTn id="52" presetID="2" presetClass="exit" presetSubtype="4" fill="hold" grpId="1" nodeType="withEffect">
                                  <p:stCondLst>
                                    <p:cond delay="0"/>
                                  </p:stCondLst>
                                  <p:childTnLst>
                                    <p:anim calcmode="lin" valueType="num">
                                      <p:cBhvr additive="base">
                                        <p:cTn id="53"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4" dur="500"/>
                                        <p:tgtEl>
                                          <p:spTgt spid="3">
                                            <p:txEl>
                                              <p:pRg st="3" end="3"/>
                                            </p:txEl>
                                          </p:spTgt>
                                        </p:tgtEl>
                                        <p:attrNameLst>
                                          <p:attrName>ppt_y</p:attrName>
                                        </p:attrNameLst>
                                      </p:cBhvr>
                                      <p:tavLst>
                                        <p:tav tm="0">
                                          <p:val>
                                            <p:strVal val="ppt_y"/>
                                          </p:val>
                                        </p:tav>
                                        <p:tav tm="100000">
                                          <p:val>
                                            <p:strVal val="1+ppt_h/2"/>
                                          </p:val>
                                        </p:tav>
                                      </p:tavLst>
                                    </p:anim>
                                    <p:set>
                                      <p:cBhvr>
                                        <p:cTn id="55" dur="1" fill="hold">
                                          <p:stCondLst>
                                            <p:cond delay="499"/>
                                          </p:stCondLst>
                                        </p:cTn>
                                        <p:tgtEl>
                                          <p:spTgt spid="3">
                                            <p:txEl>
                                              <p:pRg st="3" end="3"/>
                                            </p:txEl>
                                          </p:spTgt>
                                        </p:tgtEl>
                                        <p:attrNameLst>
                                          <p:attrName>style.visibility</p:attrName>
                                        </p:attrNameLst>
                                      </p:cBhvr>
                                      <p:to>
                                        <p:strVal val="hidden"/>
                                      </p:to>
                                    </p:set>
                                  </p:childTnLst>
                                </p:cTn>
                              </p:par>
                              <p:par>
                                <p:cTn id="56" presetID="2" presetClass="exit" presetSubtype="4" fill="hold" grpId="1" nodeType="withEffect">
                                  <p:stCondLst>
                                    <p:cond delay="0"/>
                                  </p:stCondLst>
                                  <p:childTnLst>
                                    <p:anim calcmode="lin" valueType="num">
                                      <p:cBhvr additive="base">
                                        <p:cTn id="57"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8" dur="500"/>
                                        <p:tgtEl>
                                          <p:spTgt spid="3">
                                            <p:txEl>
                                              <p:pRg st="4" end="4"/>
                                            </p:txEl>
                                          </p:spTgt>
                                        </p:tgtEl>
                                        <p:attrNameLst>
                                          <p:attrName>ppt_y</p:attrName>
                                        </p:attrNameLst>
                                      </p:cBhvr>
                                      <p:tavLst>
                                        <p:tav tm="0">
                                          <p:val>
                                            <p:strVal val="ppt_y"/>
                                          </p:val>
                                        </p:tav>
                                        <p:tav tm="100000">
                                          <p:val>
                                            <p:strVal val="1+ppt_h/2"/>
                                          </p:val>
                                        </p:tav>
                                      </p:tavLst>
                                    </p:anim>
                                    <p:set>
                                      <p:cBhvr>
                                        <p:cTn id="59" dur="1" fill="hold">
                                          <p:stCondLst>
                                            <p:cond delay="499"/>
                                          </p:stCondLst>
                                        </p:cTn>
                                        <p:tgtEl>
                                          <p:spTgt spid="3">
                                            <p:txEl>
                                              <p:pRg st="4" end="4"/>
                                            </p:txEl>
                                          </p:spTgt>
                                        </p:tgtEl>
                                        <p:attrNameLst>
                                          <p:attrName>style.visibility</p:attrName>
                                        </p:attrNameLst>
                                      </p:cBhvr>
                                      <p:to>
                                        <p:strVal val="hidden"/>
                                      </p:to>
                                    </p:set>
                                  </p:childTnLst>
                                </p:cTn>
                              </p:par>
                              <p:par>
                                <p:cTn id="60" presetID="2" presetClass="exit" presetSubtype="4" fill="hold" grpId="1" nodeType="withEffect">
                                  <p:stCondLst>
                                    <p:cond delay="0"/>
                                  </p:stCondLst>
                                  <p:childTnLst>
                                    <p:anim calcmode="lin" valueType="num">
                                      <p:cBhvr additive="base">
                                        <p:cTn id="61" dur="500"/>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2" dur="500"/>
                                        <p:tgtEl>
                                          <p:spTgt spid="3">
                                            <p:txEl>
                                              <p:pRg st="5" end="5"/>
                                            </p:txEl>
                                          </p:spTgt>
                                        </p:tgtEl>
                                        <p:attrNameLst>
                                          <p:attrName>ppt_y</p:attrName>
                                        </p:attrNameLst>
                                      </p:cBhvr>
                                      <p:tavLst>
                                        <p:tav tm="0">
                                          <p:val>
                                            <p:strVal val="ppt_y"/>
                                          </p:val>
                                        </p:tav>
                                        <p:tav tm="100000">
                                          <p:val>
                                            <p:strVal val="1+ppt_h/2"/>
                                          </p:val>
                                        </p:tav>
                                      </p:tavLst>
                                    </p:anim>
                                    <p:set>
                                      <p:cBhvr>
                                        <p:cTn id="63" dur="1" fill="hold">
                                          <p:stCondLst>
                                            <p:cond delay="499"/>
                                          </p:stCondLst>
                                        </p:cTn>
                                        <p:tgtEl>
                                          <p:spTgt spid="3">
                                            <p:txEl>
                                              <p:pRg st="5" end="5"/>
                                            </p:txEl>
                                          </p:spTgt>
                                        </p:tgtEl>
                                        <p:attrNameLst>
                                          <p:attrName>style.visibility</p:attrName>
                                        </p:attrNameLst>
                                      </p:cBhvr>
                                      <p:to>
                                        <p:strVal val="hidden"/>
                                      </p:to>
                                    </p:set>
                                  </p:childTnLst>
                                </p:cTn>
                              </p:par>
                              <p:par>
                                <p:cTn id="64" presetID="2" presetClass="exit" presetSubtype="4" fill="hold" grpId="1" nodeType="withEffect">
                                  <p:stCondLst>
                                    <p:cond delay="0"/>
                                  </p:stCondLst>
                                  <p:childTnLst>
                                    <p:anim calcmode="lin" valueType="num">
                                      <p:cBhvr additive="base">
                                        <p:cTn id="65" dur="500"/>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6" dur="500"/>
                                        <p:tgtEl>
                                          <p:spTgt spid="3">
                                            <p:txEl>
                                              <p:pRg st="6" end="6"/>
                                            </p:txEl>
                                          </p:spTgt>
                                        </p:tgtEl>
                                        <p:attrNameLst>
                                          <p:attrName>ppt_y</p:attrName>
                                        </p:attrNameLst>
                                      </p:cBhvr>
                                      <p:tavLst>
                                        <p:tav tm="0">
                                          <p:val>
                                            <p:strVal val="ppt_y"/>
                                          </p:val>
                                        </p:tav>
                                        <p:tav tm="100000">
                                          <p:val>
                                            <p:strVal val="1+ppt_h/2"/>
                                          </p:val>
                                        </p:tav>
                                      </p:tavLst>
                                    </p:anim>
                                    <p:set>
                                      <p:cBhvr>
                                        <p:cTn id="67" dur="1" fill="hold">
                                          <p:stCondLst>
                                            <p:cond delay="499"/>
                                          </p:stCondLst>
                                        </p:cTn>
                                        <p:tgtEl>
                                          <p:spTgt spid="3">
                                            <p:txEl>
                                              <p:pRg st="6" end="6"/>
                                            </p:txEl>
                                          </p:spTgt>
                                        </p:tgtEl>
                                        <p:attrNameLst>
                                          <p:attrName>style.visibility</p:attrName>
                                        </p:attrNameLst>
                                      </p:cBhvr>
                                      <p:to>
                                        <p:strVal val="hidden"/>
                                      </p:to>
                                    </p:set>
                                  </p:childTnLst>
                                </p:cTn>
                              </p:par>
                            </p:childTnLst>
                          </p:cTn>
                        </p:par>
                        <p:par>
                          <p:cTn id="68" fill="hold">
                            <p:stCondLst>
                              <p:cond delay="500"/>
                            </p:stCondLst>
                            <p:childTnLst>
                              <p:par>
                                <p:cTn id="69" presetID="2" presetClass="entr" presetSubtype="4"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5799</TotalTime>
  <Words>2478</Words>
  <Application>Microsoft Office PowerPoint</Application>
  <PresentationFormat>On-screen Show (4:3)</PresentationFormat>
  <Paragraphs>210</Paragraphs>
  <Slides>26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Symbol</vt:lpstr>
      <vt:lpstr>Times New Roman</vt:lpstr>
      <vt:lpstr>Wingdings</vt:lpstr>
      <vt:lpstr>Office Theme</vt:lpstr>
      <vt:lpstr>Xây dựng phần mềm hỗ trợ thiết kế nội thất sử dụng công nghệ thực tại hỗn hợp </vt:lpstr>
      <vt:lpstr>Nội dung chính</vt:lpstr>
      <vt:lpstr>Giới thiệu đề tài</vt:lpstr>
      <vt:lpstr>Các công nghệ thực tại ảo</vt:lpstr>
      <vt:lpstr>Thực tại ảo (VR)</vt:lpstr>
      <vt:lpstr>Thực tại tăng cường (AR)</vt:lpstr>
      <vt:lpstr>Thực tại hỗn hợp (MR)</vt:lpstr>
      <vt:lpstr>Các thiết bị</vt:lpstr>
      <vt:lpstr>Các SDK</vt:lpstr>
      <vt:lpstr>Phương thức hoạt động</vt:lpstr>
      <vt:lpstr>Xây dựng ứng dụng</vt:lpstr>
      <vt:lpstr>Công nghệ sử dụng</vt:lpstr>
      <vt:lpstr>Phân tích thiết kế</vt:lpstr>
      <vt:lpstr>Flow</vt:lpstr>
      <vt:lpstr>Thiết kế gói tổng quan</vt:lpstr>
      <vt:lpstr>Tạo gói nội thất</vt:lpstr>
      <vt:lpstr>Tải về gói nội thất</vt:lpstr>
      <vt:lpstr>Hành động đặc biệt</vt:lpstr>
      <vt:lpstr>Một số hình ảnh demo</vt:lpstr>
      <vt:lpstr>Một số hình ảnh demo</vt:lpstr>
      <vt:lpstr>Một số hình ảnh demo</vt:lpstr>
      <vt:lpstr>Một số hình ảnh demo</vt:lpstr>
      <vt:lpstr>Tổng kết</vt:lpstr>
      <vt:lpstr>Định hướng phát triển</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hỗ trợ mua sắm trực tiếp sử dụng công nghệ nhận dạng ảnh và học sâu</dc:title>
  <dc:creator>Hang</dc:creator>
  <cp:lastModifiedBy>Vyk riX</cp:lastModifiedBy>
  <cp:revision>618</cp:revision>
  <dcterms:created xsi:type="dcterms:W3CDTF">2016-07-25T07:53:11Z</dcterms:created>
  <dcterms:modified xsi:type="dcterms:W3CDTF">2021-01-17T20:35:37Z</dcterms:modified>
</cp:coreProperties>
</file>